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107"/>
  </p:notesMasterIdLst>
  <p:sldIdLst>
    <p:sldId id="399" r:id="rId4"/>
    <p:sldId id="306" r:id="rId5"/>
    <p:sldId id="400" r:id="rId6"/>
    <p:sldId id="403"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310" r:id="rId25"/>
    <p:sldId id="274" r:id="rId26"/>
    <p:sldId id="275" r:id="rId27"/>
    <p:sldId id="276" r:id="rId28"/>
    <p:sldId id="277" r:id="rId29"/>
    <p:sldId id="278" r:id="rId30"/>
    <p:sldId id="309" r:id="rId31"/>
    <p:sldId id="279" r:id="rId32"/>
    <p:sldId id="401" r:id="rId33"/>
    <p:sldId id="280" r:id="rId34"/>
    <p:sldId id="311" r:id="rId35"/>
    <p:sldId id="315" r:id="rId36"/>
    <p:sldId id="314" r:id="rId37"/>
    <p:sldId id="281" r:id="rId38"/>
    <p:sldId id="312" r:id="rId39"/>
    <p:sldId id="316" r:id="rId40"/>
    <p:sldId id="317" r:id="rId41"/>
    <p:sldId id="318" r:id="rId42"/>
    <p:sldId id="358" r:id="rId43"/>
    <p:sldId id="402" r:id="rId44"/>
    <p:sldId id="359" r:id="rId45"/>
    <p:sldId id="383" r:id="rId46"/>
    <p:sldId id="381" r:id="rId47"/>
    <p:sldId id="380" r:id="rId48"/>
    <p:sldId id="357" r:id="rId49"/>
    <p:sldId id="386" r:id="rId50"/>
    <p:sldId id="390" r:id="rId51"/>
    <p:sldId id="361" r:id="rId52"/>
    <p:sldId id="388" r:id="rId53"/>
    <p:sldId id="389" r:id="rId54"/>
    <p:sldId id="387" r:id="rId55"/>
    <p:sldId id="376" r:id="rId56"/>
    <p:sldId id="379" r:id="rId57"/>
    <p:sldId id="378" r:id="rId58"/>
    <p:sldId id="377" r:id="rId59"/>
    <p:sldId id="363" r:id="rId60"/>
    <p:sldId id="364" r:id="rId61"/>
    <p:sldId id="365" r:id="rId62"/>
    <p:sldId id="366" r:id="rId63"/>
    <p:sldId id="391" r:id="rId64"/>
    <p:sldId id="367" r:id="rId65"/>
    <p:sldId id="392" r:id="rId66"/>
    <p:sldId id="368" r:id="rId67"/>
    <p:sldId id="384" r:id="rId68"/>
    <p:sldId id="369" r:id="rId69"/>
    <p:sldId id="370" r:id="rId70"/>
    <p:sldId id="371" r:id="rId71"/>
    <p:sldId id="372" r:id="rId72"/>
    <p:sldId id="373" r:id="rId73"/>
    <p:sldId id="374" r:id="rId74"/>
    <p:sldId id="396" r:id="rId75"/>
    <p:sldId id="398" r:id="rId76"/>
    <p:sldId id="397" r:id="rId77"/>
    <p:sldId id="322" r:id="rId78"/>
    <p:sldId id="331" r:id="rId79"/>
    <p:sldId id="395" r:id="rId80"/>
    <p:sldId id="323" r:id="rId81"/>
    <p:sldId id="325" r:id="rId82"/>
    <p:sldId id="333" r:id="rId83"/>
    <p:sldId id="332" r:id="rId84"/>
    <p:sldId id="385" r:id="rId85"/>
    <p:sldId id="334" r:id="rId86"/>
    <p:sldId id="335" r:id="rId87"/>
    <p:sldId id="328" r:id="rId88"/>
    <p:sldId id="336" r:id="rId89"/>
    <p:sldId id="329" r:id="rId90"/>
    <p:sldId id="337" r:id="rId91"/>
    <p:sldId id="330" r:id="rId92"/>
    <p:sldId id="339" r:id="rId93"/>
    <p:sldId id="340" r:id="rId94"/>
    <p:sldId id="341" r:id="rId95"/>
    <p:sldId id="342" r:id="rId96"/>
    <p:sldId id="343" r:id="rId97"/>
    <p:sldId id="344" r:id="rId98"/>
    <p:sldId id="345" r:id="rId99"/>
    <p:sldId id="346" r:id="rId100"/>
    <p:sldId id="349" r:id="rId101"/>
    <p:sldId id="350" r:id="rId102"/>
    <p:sldId id="352" r:id="rId103"/>
    <p:sldId id="393" r:id="rId104"/>
    <p:sldId id="327" r:id="rId105"/>
    <p:sldId id="394"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392"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notesMaster" Target="notesMasters/notes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478DF7-293C-46BC-8F69-4FC1323B511C}" type="datetimeFigureOut">
              <a:rPr lang="en-US" smtClean="0"/>
              <a:pPr/>
              <a:t>8/31/2021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84261E-7CF8-4F59-A928-B63E5966C64E}" type="slidenum">
              <a:rPr lang="en-US" smtClean="0"/>
              <a:pPr/>
              <a:t>‹#›</a:t>
            </a:fld>
            <a:endParaRPr lang="en-US"/>
          </a:p>
        </p:txBody>
      </p:sp>
    </p:spTree>
    <p:extLst>
      <p:ext uri="{BB962C8B-B14F-4D97-AF65-F5344CB8AC3E}">
        <p14:creationId xmlns:p14="http://schemas.microsoft.com/office/powerpoint/2010/main" val="2817413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284261E-7CF8-4F59-A928-B63E5966C64E}" type="slidenum">
              <a:rPr lang="en-US" smtClean="0"/>
              <a:pPr/>
              <a:t>6</a:t>
            </a:fld>
            <a:endParaRPr lang="en-US"/>
          </a:p>
        </p:txBody>
      </p:sp>
    </p:spTree>
    <p:extLst>
      <p:ext uri="{BB962C8B-B14F-4D97-AF65-F5344CB8AC3E}">
        <p14:creationId xmlns:p14="http://schemas.microsoft.com/office/powerpoint/2010/main" val="76827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284261E-7CF8-4F59-A928-B63E5966C64E}" type="slidenum">
              <a:rPr lang="en-US" smtClean="0"/>
              <a:pPr/>
              <a:t>7</a:t>
            </a:fld>
            <a:endParaRPr lang="en-US"/>
          </a:p>
        </p:txBody>
      </p:sp>
    </p:spTree>
    <p:extLst>
      <p:ext uri="{BB962C8B-B14F-4D97-AF65-F5344CB8AC3E}">
        <p14:creationId xmlns:p14="http://schemas.microsoft.com/office/powerpoint/2010/main" val="3823373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CC49961-EDB7-49D8-935F-85FDBC173F96}" type="slidenum">
              <a:rPr lang="en-US"/>
              <a:pPr/>
              <a:t>33</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578685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0C5541C-F7FE-4A86-B881-9AE75DF8CA82}" type="slidenum">
              <a:rPr lang="en-US"/>
              <a:pPr/>
              <a:t>37</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69332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AA33961-E8AA-4AEF-8681-A142EECB4D4F}" type="slidenum">
              <a:rPr lang="en-US"/>
              <a:pPr/>
              <a:t>38</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595169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617710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B57D89-587C-410D-83AD-03A69ECA8436}"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02933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74C689-E621-46C2-A3CF-353612E735BB}"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53149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9C8C3D-EEB1-4896-A9FF-F53F3C3AE4A2}"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174613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4D97B3-A76A-4883-A7FF-0C9B9EC5976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D24BD37C-2815-45A2-B5E9-62EE028B781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70135F53-DDAD-495B-B04D-06409B9B04CC}"/>
              </a:ext>
            </a:extLst>
          </p:cNvPr>
          <p:cNvSpPr>
            <a:spLocks noGrp="1"/>
          </p:cNvSpPr>
          <p:nvPr>
            <p:ph type="dt" sz="half" idx="10"/>
          </p:nvPr>
        </p:nvSpPr>
        <p:spPr/>
        <p:txBody>
          <a:bodyPr/>
          <a:lstStyle/>
          <a:p>
            <a:fld id="{31938419-5ECE-4C12-8620-4710D72EA3AD}" type="datetime1">
              <a:rPr lang="en-US" smtClean="0"/>
              <a:t>8/31/2021</a:t>
            </a:fld>
            <a:endParaRPr lang="en-IN"/>
          </a:p>
        </p:txBody>
      </p:sp>
      <p:sp>
        <p:nvSpPr>
          <p:cNvPr id="5" name="Footer Placeholder 4">
            <a:extLst>
              <a:ext uri="{FF2B5EF4-FFF2-40B4-BE49-F238E27FC236}">
                <a16:creationId xmlns="" xmlns:a16="http://schemas.microsoft.com/office/drawing/2014/main" id="{CD91EEF2-5B00-4CF8-9853-06117DF5636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 xmlns:a16="http://schemas.microsoft.com/office/drawing/2014/main" id="{F2A52029-F000-4765-80D2-B231D8BDDF8E}"/>
              </a:ext>
            </a:extLst>
          </p:cNvPr>
          <p:cNvSpPr>
            <a:spLocks noGrp="1"/>
          </p:cNvSpPr>
          <p:nvPr>
            <p:ph type="sldNum" sz="quarter" idx="12"/>
          </p:nvPr>
        </p:nvSpPr>
        <p:spPr/>
        <p:txBody>
          <a:bodyPr/>
          <a:lstStyle/>
          <a:p>
            <a:fld id="{C47D4F2A-FF3F-4D76-897B-B2071BBC9AF3}" type="slidenum">
              <a:rPr lang="en-IN" smtClean="0"/>
              <a:t>‹#›</a:t>
            </a:fld>
            <a:endParaRPr lang="en-IN"/>
          </a:p>
        </p:txBody>
      </p:sp>
      <p:pic>
        <p:nvPicPr>
          <p:cNvPr id="8" name="Picture 7">
            <a:extLst>
              <a:ext uri="{FF2B5EF4-FFF2-40B4-BE49-F238E27FC236}">
                <a16:creationId xmlns="" xmlns:a16="http://schemas.microsoft.com/office/drawing/2014/main" id="{07DCD003-89FF-4236-A961-A0B4C7DFDD08}"/>
              </a:ext>
            </a:extLst>
          </p:cNvPr>
          <p:cNvPicPr>
            <a:picLocks noChangeAspect="1"/>
          </p:cNvPicPr>
          <p:nvPr userDrawn="1"/>
        </p:nvPicPr>
        <p:blipFill>
          <a:blip r:embed="rId2"/>
          <a:stretch>
            <a:fillRect/>
          </a:stretch>
        </p:blipFill>
        <p:spPr>
          <a:xfrm>
            <a:off x="2421937" y="1"/>
            <a:ext cx="4186238" cy="1400175"/>
          </a:xfrm>
          <a:prstGeom prst="rect">
            <a:avLst/>
          </a:prstGeom>
        </p:spPr>
      </p:pic>
      <p:pic>
        <p:nvPicPr>
          <p:cNvPr id="10" name="Picture 9">
            <a:extLst>
              <a:ext uri="{FF2B5EF4-FFF2-40B4-BE49-F238E27FC236}">
                <a16:creationId xmlns="" xmlns:a16="http://schemas.microsoft.com/office/drawing/2014/main" id="{56EDCB9C-2D4C-443F-A132-884712300AA3}"/>
              </a:ext>
            </a:extLst>
          </p:cNvPr>
          <p:cNvPicPr>
            <a:picLocks noChangeAspect="1"/>
          </p:cNvPicPr>
          <p:nvPr userDrawn="1"/>
        </p:nvPicPr>
        <p:blipFill>
          <a:blip r:embed="rId3"/>
          <a:stretch>
            <a:fillRect/>
          </a:stretch>
        </p:blipFill>
        <p:spPr>
          <a:xfrm>
            <a:off x="1137309" y="20356"/>
            <a:ext cx="1006441" cy="1359462"/>
          </a:xfrm>
          <a:prstGeom prst="rect">
            <a:avLst/>
          </a:prstGeom>
        </p:spPr>
      </p:pic>
      <p:pic>
        <p:nvPicPr>
          <p:cNvPr id="12" name="Picture 11">
            <a:extLst>
              <a:ext uri="{FF2B5EF4-FFF2-40B4-BE49-F238E27FC236}">
                <a16:creationId xmlns="" xmlns:a16="http://schemas.microsoft.com/office/drawing/2014/main" id="{163482E2-6CE5-4A2D-BB0C-90E643298106}"/>
              </a:ext>
            </a:extLst>
          </p:cNvPr>
          <p:cNvPicPr>
            <a:picLocks noChangeAspect="1"/>
          </p:cNvPicPr>
          <p:nvPr userDrawn="1"/>
        </p:nvPicPr>
        <p:blipFill>
          <a:blip r:embed="rId4"/>
          <a:stretch>
            <a:fillRect/>
          </a:stretch>
        </p:blipFill>
        <p:spPr>
          <a:xfrm>
            <a:off x="6779205" y="50801"/>
            <a:ext cx="1040082" cy="1400175"/>
          </a:xfrm>
          <a:prstGeom prst="rect">
            <a:avLst/>
          </a:prstGeom>
        </p:spPr>
      </p:pic>
    </p:spTree>
    <p:extLst>
      <p:ext uri="{BB962C8B-B14F-4D97-AF65-F5344CB8AC3E}">
        <p14:creationId xmlns:p14="http://schemas.microsoft.com/office/powerpoint/2010/main" val="3962232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1331B3-4FED-44AF-908F-24863BD3E0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30F69C6-D4E6-46F8-923F-ADC6AEA22DCA}"/>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 xmlns:a16="http://schemas.microsoft.com/office/drawing/2014/main" id="{F3CE4A12-B188-4084-9CB4-3DF7782AB541}"/>
              </a:ext>
            </a:extLst>
          </p:cNvPr>
          <p:cNvSpPr>
            <a:spLocks noGrp="1"/>
          </p:cNvSpPr>
          <p:nvPr>
            <p:ph type="dt" sz="half" idx="10"/>
          </p:nvPr>
        </p:nvSpPr>
        <p:spPr/>
        <p:txBody>
          <a:bodyPr/>
          <a:lstStyle/>
          <a:p>
            <a:fld id="{B50A6E99-BD06-4A90-8569-4A0176C7B725}" type="datetime1">
              <a:rPr lang="en-US" smtClean="0"/>
              <a:t>8/31/2021</a:t>
            </a:fld>
            <a:endParaRPr lang="en-IN" dirty="0"/>
          </a:p>
        </p:txBody>
      </p:sp>
      <p:sp>
        <p:nvSpPr>
          <p:cNvPr id="5" name="Footer Placeholder 4">
            <a:extLst>
              <a:ext uri="{FF2B5EF4-FFF2-40B4-BE49-F238E27FC236}">
                <a16:creationId xmlns="" xmlns:a16="http://schemas.microsoft.com/office/drawing/2014/main" id="{15AC46E3-2837-4415-8C8B-3E8DFF24FC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A490897-07D6-41B8-87BF-0470EE3B5D9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982538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4605AF-982A-419A-A8F5-78C8DECE650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FE988D3-0E3F-454B-B40B-181A936E39C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7585D59-076A-4456-90B0-91762B2382CF}"/>
              </a:ext>
            </a:extLst>
          </p:cNvPr>
          <p:cNvSpPr>
            <a:spLocks noGrp="1"/>
          </p:cNvSpPr>
          <p:nvPr>
            <p:ph type="dt" sz="half" idx="10"/>
          </p:nvPr>
        </p:nvSpPr>
        <p:spPr/>
        <p:txBody>
          <a:bodyPr/>
          <a:lstStyle/>
          <a:p>
            <a:fld id="{0D5F6A71-645E-40DE-A097-0F6108ED1461}" type="datetime1">
              <a:rPr lang="en-US" smtClean="0"/>
              <a:t>8/31/2021</a:t>
            </a:fld>
            <a:endParaRPr lang="en-IN"/>
          </a:p>
        </p:txBody>
      </p:sp>
      <p:sp>
        <p:nvSpPr>
          <p:cNvPr id="5" name="Footer Placeholder 4">
            <a:extLst>
              <a:ext uri="{FF2B5EF4-FFF2-40B4-BE49-F238E27FC236}">
                <a16:creationId xmlns="" xmlns:a16="http://schemas.microsoft.com/office/drawing/2014/main" id="{70A7F26C-1CE1-4295-A9F1-40262C303E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69046D1C-9375-4AAA-80E4-441C77E9550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889026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284AB9-10E3-434E-B489-2745C0FA9F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E2CAE2C-3FCD-49B2-B2F2-19D3579427B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FCD85B89-DD15-4695-B7ED-CEF2B64D0A6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8E5286DA-C0B5-49FF-89BE-4B24A91615B7}"/>
              </a:ext>
            </a:extLst>
          </p:cNvPr>
          <p:cNvSpPr>
            <a:spLocks noGrp="1"/>
          </p:cNvSpPr>
          <p:nvPr>
            <p:ph type="dt" sz="half" idx="10"/>
          </p:nvPr>
        </p:nvSpPr>
        <p:spPr/>
        <p:txBody>
          <a:bodyPr/>
          <a:lstStyle/>
          <a:p>
            <a:fld id="{5E76D40C-5B7C-44D4-86C8-6ECD5F7E52BE}" type="datetime1">
              <a:rPr lang="en-US" smtClean="0"/>
              <a:t>8/31/2021</a:t>
            </a:fld>
            <a:endParaRPr lang="en-IN"/>
          </a:p>
        </p:txBody>
      </p:sp>
      <p:sp>
        <p:nvSpPr>
          <p:cNvPr id="6" name="Footer Placeholder 5">
            <a:extLst>
              <a:ext uri="{FF2B5EF4-FFF2-40B4-BE49-F238E27FC236}">
                <a16:creationId xmlns="" xmlns:a16="http://schemas.microsoft.com/office/drawing/2014/main" id="{D90EFD9C-24A3-45BE-9CF6-43380DADA2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A4E30791-2485-4827-89BD-2620D5617AB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601695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CA88FD-93FF-4205-98A0-A532BC975BCB}"/>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923CD9D5-DCE4-4AD8-B4E9-C9BF0DDE24A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9078F08-8505-48D2-B372-AEDA89F4495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626E6C90-6118-4CD0-A452-70770D3CE9C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EB1829F-55A9-4BDE-A548-0298DC04F4D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B3DB3A17-04D9-42A6-8A96-C1C0E82278AA}"/>
              </a:ext>
            </a:extLst>
          </p:cNvPr>
          <p:cNvSpPr>
            <a:spLocks noGrp="1"/>
          </p:cNvSpPr>
          <p:nvPr>
            <p:ph type="dt" sz="half" idx="10"/>
          </p:nvPr>
        </p:nvSpPr>
        <p:spPr/>
        <p:txBody>
          <a:bodyPr/>
          <a:lstStyle/>
          <a:p>
            <a:fld id="{EA054756-9176-4D23-8527-E44D2F35A044}" type="datetime1">
              <a:rPr lang="en-US" smtClean="0"/>
              <a:t>8/31/2021</a:t>
            </a:fld>
            <a:endParaRPr lang="en-IN"/>
          </a:p>
        </p:txBody>
      </p:sp>
      <p:sp>
        <p:nvSpPr>
          <p:cNvPr id="8" name="Footer Placeholder 7">
            <a:extLst>
              <a:ext uri="{FF2B5EF4-FFF2-40B4-BE49-F238E27FC236}">
                <a16:creationId xmlns="" xmlns:a16="http://schemas.microsoft.com/office/drawing/2014/main" id="{655C95FE-FB87-4886-A3B6-A6B47BABE0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0D40977A-5AB3-474C-92AF-B1A0C31B3EBA}"/>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654710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50D404-2C2A-4C44-BE1A-7788DAB55B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A5198680-66A1-44E0-B876-63B7415D0476}"/>
              </a:ext>
            </a:extLst>
          </p:cNvPr>
          <p:cNvSpPr>
            <a:spLocks noGrp="1"/>
          </p:cNvSpPr>
          <p:nvPr>
            <p:ph type="dt" sz="half" idx="10"/>
          </p:nvPr>
        </p:nvSpPr>
        <p:spPr/>
        <p:txBody>
          <a:bodyPr/>
          <a:lstStyle/>
          <a:p>
            <a:fld id="{2A019FD5-F5AF-484A-BB0B-49AFCB479A8B}" type="datetime1">
              <a:rPr lang="en-US" smtClean="0"/>
              <a:t>8/31/2021</a:t>
            </a:fld>
            <a:endParaRPr lang="en-IN"/>
          </a:p>
        </p:txBody>
      </p:sp>
      <p:sp>
        <p:nvSpPr>
          <p:cNvPr id="4" name="Footer Placeholder 3">
            <a:extLst>
              <a:ext uri="{FF2B5EF4-FFF2-40B4-BE49-F238E27FC236}">
                <a16:creationId xmlns="" xmlns:a16="http://schemas.microsoft.com/office/drawing/2014/main" id="{64E59AD0-9B2D-415C-8796-74A6D1EBA2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2717F2C6-5AA6-4074-9A34-E4A7C3FDB16E}"/>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3727703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CAAFC19-1BB9-41E7-88A5-541C238AC3F4}"/>
              </a:ext>
            </a:extLst>
          </p:cNvPr>
          <p:cNvSpPr>
            <a:spLocks noGrp="1"/>
          </p:cNvSpPr>
          <p:nvPr>
            <p:ph type="dt" sz="half" idx="10"/>
          </p:nvPr>
        </p:nvSpPr>
        <p:spPr/>
        <p:txBody>
          <a:bodyPr/>
          <a:lstStyle/>
          <a:p>
            <a:fld id="{8CC2BE85-1B1D-4756-B355-2F6D8757DDE6}" type="datetime1">
              <a:rPr lang="en-US" smtClean="0"/>
              <a:t>8/31/2021</a:t>
            </a:fld>
            <a:endParaRPr lang="en-IN"/>
          </a:p>
        </p:txBody>
      </p:sp>
      <p:sp>
        <p:nvSpPr>
          <p:cNvPr id="3" name="Footer Placeholder 2">
            <a:extLst>
              <a:ext uri="{FF2B5EF4-FFF2-40B4-BE49-F238E27FC236}">
                <a16:creationId xmlns="" xmlns:a16="http://schemas.microsoft.com/office/drawing/2014/main" id="{41B3FA06-8CE8-44B1-997D-296869625F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C819AAE2-0880-4C80-9291-0B894DDD7E15}"/>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605513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B575D8-B54C-44CF-A80D-A7AB1EC3941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C542BB1C-D321-46D5-81C8-E1C0EF338E3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49AA224-1EF5-455C-8620-5EC0588D890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 xmlns:a16="http://schemas.microsoft.com/office/drawing/2014/main" id="{2CEC8025-41F6-4524-A072-EF7F0CF4B22D}"/>
              </a:ext>
            </a:extLst>
          </p:cNvPr>
          <p:cNvSpPr>
            <a:spLocks noGrp="1"/>
          </p:cNvSpPr>
          <p:nvPr>
            <p:ph type="dt" sz="half" idx="10"/>
          </p:nvPr>
        </p:nvSpPr>
        <p:spPr/>
        <p:txBody>
          <a:bodyPr/>
          <a:lstStyle/>
          <a:p>
            <a:fld id="{88668AC5-56EF-43A3-8D9C-40228518AE4A}" type="datetime1">
              <a:rPr lang="en-US" smtClean="0"/>
              <a:t>8/31/2021</a:t>
            </a:fld>
            <a:endParaRPr lang="en-IN"/>
          </a:p>
        </p:txBody>
      </p:sp>
      <p:sp>
        <p:nvSpPr>
          <p:cNvPr id="6" name="Footer Placeholder 5">
            <a:extLst>
              <a:ext uri="{FF2B5EF4-FFF2-40B4-BE49-F238E27FC236}">
                <a16:creationId xmlns="" xmlns:a16="http://schemas.microsoft.com/office/drawing/2014/main" id="{4FA654C4-9BCD-4656-A0D9-0A088F7BE1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68BE6148-2CF2-4411-9E71-1383241197F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185378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90BB88-7EF9-4093-8BD0-B2E8D769A6FF}"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378628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CA6B57-4414-4D00-A552-8DF3F69456C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F1E114F2-91DA-4DA9-BBEF-287F838E95E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 xmlns:a16="http://schemas.microsoft.com/office/drawing/2014/main" id="{CF0E02FC-81C6-4F0B-B01B-D1B56AD9BE6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 xmlns:a16="http://schemas.microsoft.com/office/drawing/2014/main" id="{0E887249-9ED3-4B4B-94A3-3567D840D546}"/>
              </a:ext>
            </a:extLst>
          </p:cNvPr>
          <p:cNvSpPr>
            <a:spLocks noGrp="1"/>
          </p:cNvSpPr>
          <p:nvPr>
            <p:ph type="dt" sz="half" idx="10"/>
          </p:nvPr>
        </p:nvSpPr>
        <p:spPr/>
        <p:txBody>
          <a:bodyPr/>
          <a:lstStyle/>
          <a:p>
            <a:fld id="{9AA44BA3-F0E4-47A3-B759-2A40D4E0A95B}" type="datetime1">
              <a:rPr lang="en-US" smtClean="0"/>
              <a:t>8/31/2021</a:t>
            </a:fld>
            <a:endParaRPr lang="en-IN"/>
          </a:p>
        </p:txBody>
      </p:sp>
      <p:sp>
        <p:nvSpPr>
          <p:cNvPr id="6" name="Footer Placeholder 5">
            <a:extLst>
              <a:ext uri="{FF2B5EF4-FFF2-40B4-BE49-F238E27FC236}">
                <a16:creationId xmlns="" xmlns:a16="http://schemas.microsoft.com/office/drawing/2014/main" id="{B69B77AA-9B0B-42FB-90B1-EFB36B1050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4F638BF-E992-47DA-824F-7264E1F678A2}"/>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996072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501657-2673-4D18-84C4-D907D50013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1F0C7C09-4776-4415-B896-B6160F328F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AF7D101-8337-4881-B2EE-793E2AE72FA0}"/>
              </a:ext>
            </a:extLst>
          </p:cNvPr>
          <p:cNvSpPr>
            <a:spLocks noGrp="1"/>
          </p:cNvSpPr>
          <p:nvPr>
            <p:ph type="dt" sz="half" idx="10"/>
          </p:nvPr>
        </p:nvSpPr>
        <p:spPr/>
        <p:txBody>
          <a:bodyPr/>
          <a:lstStyle/>
          <a:p>
            <a:fld id="{CDC68832-4C30-44A8-92B6-39C9A9093C43}" type="datetime1">
              <a:rPr lang="en-US" smtClean="0"/>
              <a:t>8/31/2021</a:t>
            </a:fld>
            <a:endParaRPr lang="en-IN"/>
          </a:p>
        </p:txBody>
      </p:sp>
      <p:sp>
        <p:nvSpPr>
          <p:cNvPr id="5" name="Footer Placeholder 4">
            <a:extLst>
              <a:ext uri="{FF2B5EF4-FFF2-40B4-BE49-F238E27FC236}">
                <a16:creationId xmlns="" xmlns:a16="http://schemas.microsoft.com/office/drawing/2014/main" id="{1A066BE8-BBCF-4B02-A906-68965E560B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4E83E3F1-45DC-4D62-BC4B-255C54C8536B}"/>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390785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41B2350-D8A2-43BB-83F3-EBE31CC610A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740F520-2CE2-4582-9B00-E1787339F25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65F1E84-BBAE-4502-BE51-5B95B04D349E}"/>
              </a:ext>
            </a:extLst>
          </p:cNvPr>
          <p:cNvSpPr>
            <a:spLocks noGrp="1"/>
          </p:cNvSpPr>
          <p:nvPr>
            <p:ph type="dt" sz="half" idx="10"/>
          </p:nvPr>
        </p:nvSpPr>
        <p:spPr/>
        <p:txBody>
          <a:bodyPr/>
          <a:lstStyle/>
          <a:p>
            <a:fld id="{2A96CE3A-C667-43C2-AAFC-615CC5B9F121}" type="datetime1">
              <a:rPr lang="en-US" smtClean="0"/>
              <a:t>8/31/2021</a:t>
            </a:fld>
            <a:endParaRPr lang="en-IN"/>
          </a:p>
        </p:txBody>
      </p:sp>
      <p:sp>
        <p:nvSpPr>
          <p:cNvPr id="5" name="Footer Placeholder 4">
            <a:extLst>
              <a:ext uri="{FF2B5EF4-FFF2-40B4-BE49-F238E27FC236}">
                <a16:creationId xmlns="" xmlns:a16="http://schemas.microsoft.com/office/drawing/2014/main" id="{36F75446-757F-442E-9C21-C82874BCF5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97D1562-0F49-4083-89C5-D747753A9A43}"/>
              </a:ext>
            </a:extLst>
          </p:cNvPr>
          <p:cNvSpPr>
            <a:spLocks noGrp="1"/>
          </p:cNvSpPr>
          <p:nvPr>
            <p:ph type="sldNum" sz="quarter" idx="12"/>
          </p:nvPr>
        </p:nvSpPr>
        <p:spPr/>
        <p:txBody>
          <a:bodyPr/>
          <a:lstStyle/>
          <a:p>
            <a:fld id="{C47D4F2A-FF3F-4D76-897B-B2071BBC9AF3}" type="slidenum">
              <a:rPr lang="en-IN" smtClean="0"/>
              <a:t>‹#›</a:t>
            </a:fld>
            <a:endParaRPr lang="en-IN"/>
          </a:p>
        </p:txBody>
      </p:sp>
    </p:spTree>
    <p:extLst>
      <p:ext uri="{BB962C8B-B14F-4D97-AF65-F5344CB8AC3E}">
        <p14:creationId xmlns:p14="http://schemas.microsoft.com/office/powerpoint/2010/main" val="2743137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CE31D4-1985-4417-B921-40841F4C50FD}"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857840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96ABF2-1933-4415-B52B-B80876D2BC70}"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742214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955791-6BD9-413F-91DC-74680FEF6D13}"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809642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AC08F8-B57C-4340-BFD6-17E2051433C6}" type="datetime1">
              <a:rPr lang="en-US" smtClean="0"/>
              <a:t>8/31/2021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886524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FEE208-AA32-426F-85C7-6751D86A74B6}" type="datetime1">
              <a:rPr lang="en-US" smtClean="0"/>
              <a:t>8/31/2021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406313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A4B62A-A5AE-47A7-AFBE-96D426D7CC25}" type="datetime1">
              <a:rPr lang="en-US" smtClean="0"/>
              <a:t>8/31/2021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143229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2D751-4964-41A8-8558-CC2876377DDA}" type="datetime1">
              <a:rPr lang="en-US" smtClean="0"/>
              <a:t>8/31/2021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913822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39AFC7-6170-4DC5-9593-55CEA0BA5AF1}"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2723690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7BE2B8-0D09-4DE4-BBE1-EFFDA59D4C8A}" type="datetime1">
              <a:rPr lang="en-US" smtClean="0"/>
              <a:t>8/31/2021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7983501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E4F7CA-513B-4314-96AE-5CD8009A3E1C}" type="datetime1">
              <a:rPr lang="en-US" smtClean="0"/>
              <a:t>8/31/2021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870691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B3FC76-CB17-4E40-B382-4AE44077ED98}"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1424736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873639-896D-4698-A6BE-719A74219645}" type="datetime1">
              <a:rPr lang="en-US" smtClean="0"/>
              <a:t>8/31/2021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98448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931058-A69E-426B-956D-9EFF64BD6597}" type="datetime1">
              <a:rPr lang="en-US" smtClean="0"/>
              <a:t>8/31/2021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67546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E4E5BD-03AF-4DAE-972A-D7B6BD61EE6B}" type="datetime1">
              <a:rPr lang="en-US" smtClean="0"/>
              <a:t>8/31/2021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38459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9D4CEE-A46C-4839-8164-C6307B41EA1A}" type="datetime1">
              <a:rPr lang="en-US" smtClean="0"/>
              <a:t>8/31/2021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43491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90C6A3-AD8C-477D-B597-82E366532E59}" type="datetime1">
              <a:rPr lang="en-US" smtClean="0"/>
              <a:t>8/31/2021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74847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309210-A86B-498F-B897-F1E63530A023}" type="datetime1">
              <a:rPr lang="en-US" smtClean="0"/>
              <a:t>8/31/2021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1048990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011DE2-E74D-4C18-ABDF-A86C84182CEA}" type="datetime1">
              <a:rPr lang="en-US" smtClean="0"/>
              <a:t>8/31/2021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291258-B696-4464-9A0F-DDAA0CBF6B88}" type="slidenum">
              <a:rPr lang="en-US" smtClean="0"/>
              <a:pPr/>
              <a:t>‹#›</a:t>
            </a:fld>
            <a:endParaRPr lang="en-US"/>
          </a:p>
        </p:txBody>
      </p:sp>
    </p:spTree>
    <p:extLst>
      <p:ext uri="{BB962C8B-B14F-4D97-AF65-F5344CB8AC3E}">
        <p14:creationId xmlns:p14="http://schemas.microsoft.com/office/powerpoint/2010/main" val="2478658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F56EDB-D9AA-43E2-8EBE-FDC906132F3D}" type="datetime1">
              <a:rPr lang="en-US" smtClean="0"/>
              <a:t>8/31/2021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91258-B696-4464-9A0F-DDAA0CBF6B88}" type="slidenum">
              <a:rPr lang="en-US" smtClean="0"/>
              <a:pPr/>
              <a:t>‹#›</a:t>
            </a:fld>
            <a:endParaRPr lang="en-US"/>
          </a:p>
        </p:txBody>
      </p:sp>
    </p:spTree>
    <p:extLst>
      <p:ext uri="{BB962C8B-B14F-4D97-AF65-F5344CB8AC3E}">
        <p14:creationId xmlns:p14="http://schemas.microsoft.com/office/powerpoint/2010/main" val="3473786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CA3B4F0-CACE-4879-B829-8A8DE283C92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C7D7AC3-BD15-458F-9118-ECF83C64DB9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46178AC-10CD-4007-8A3D-83822FF5E29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765CA65-B2C0-4DAC-B8D8-79C20E481619}" type="datetime1">
              <a:rPr lang="en-US" smtClean="0"/>
              <a:t>8/31/2021</a:t>
            </a:fld>
            <a:endParaRPr lang="en-IN"/>
          </a:p>
        </p:txBody>
      </p:sp>
      <p:sp>
        <p:nvSpPr>
          <p:cNvPr id="5" name="Footer Placeholder 4">
            <a:extLst>
              <a:ext uri="{FF2B5EF4-FFF2-40B4-BE49-F238E27FC236}">
                <a16:creationId xmlns="" xmlns:a16="http://schemas.microsoft.com/office/drawing/2014/main" id="{635BC67C-CFB8-47EB-81DA-660269DFF5C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2D1A37FE-0197-41EB-93B0-58886727742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47D4F2A-FF3F-4D76-897B-B2071BBC9AF3}" type="slidenum">
              <a:rPr lang="en-IN" smtClean="0"/>
              <a:t>‹#›</a:t>
            </a:fld>
            <a:endParaRPr lang="en-IN"/>
          </a:p>
        </p:txBody>
      </p:sp>
    </p:spTree>
    <p:extLst>
      <p:ext uri="{BB962C8B-B14F-4D97-AF65-F5344CB8AC3E}">
        <p14:creationId xmlns:p14="http://schemas.microsoft.com/office/powerpoint/2010/main" val="1373147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89E51-E05D-4801-8FDD-9B972FF4530E}" type="datetime1">
              <a:rPr lang="en-US" smtClean="0"/>
              <a:t>8/31/2021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91258-B696-4464-9A0F-DDAA0CBF6B88}" type="slidenum">
              <a:rPr lang="en-US" smtClean="0"/>
              <a:pPr/>
              <a:t>‹#›</a:t>
            </a:fld>
            <a:endParaRPr lang="en-US"/>
          </a:p>
        </p:txBody>
      </p:sp>
    </p:spTree>
    <p:extLst>
      <p:ext uri="{BB962C8B-B14F-4D97-AF65-F5344CB8AC3E}">
        <p14:creationId xmlns:p14="http://schemas.microsoft.com/office/powerpoint/2010/main" val="8260601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0.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em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3398" y="1269582"/>
            <a:ext cx="7772400" cy="1470025"/>
          </a:xfrm>
        </p:spPr>
        <p:txBody>
          <a:bodyPr/>
          <a:lstStyle/>
          <a:p>
            <a:r>
              <a:rPr lang="en-US" b="1" dirty="0" smtClean="0"/>
              <a:t>SCS1501 </a:t>
            </a:r>
            <a:r>
              <a:rPr lang="en-US" b="1" dirty="0"/>
              <a:t>- OPERATING SYSTEM</a:t>
            </a:r>
          </a:p>
        </p:txBody>
      </p:sp>
      <p:sp>
        <p:nvSpPr>
          <p:cNvPr id="3" name="Subtitle 2"/>
          <p:cNvSpPr>
            <a:spLocks noGrp="1"/>
          </p:cNvSpPr>
          <p:nvPr>
            <p:ph type="subTitle" idx="1"/>
          </p:nvPr>
        </p:nvSpPr>
        <p:spPr>
          <a:xfrm>
            <a:off x="1359198" y="2420888"/>
            <a:ext cx="6400800" cy="1752600"/>
          </a:xfrm>
        </p:spPr>
        <p:txBody>
          <a:bodyPr>
            <a:normAutofit/>
          </a:bodyPr>
          <a:lstStyle/>
          <a:p>
            <a:r>
              <a:rPr lang="en-US" sz="3600" b="1" dirty="0">
                <a:solidFill>
                  <a:srgbClr val="FF0000"/>
                </a:solidFill>
              </a:rPr>
              <a:t>UNIT – 1</a:t>
            </a:r>
          </a:p>
          <a:p>
            <a:r>
              <a:rPr lang="en-US" sz="3600" b="1" dirty="0">
                <a:solidFill>
                  <a:srgbClr val="FF0000"/>
                </a:solidFill>
              </a:rPr>
              <a:t>INTRODUCTION TO OS</a:t>
            </a:r>
          </a:p>
          <a:p>
            <a:endParaRPr lang="en-US" sz="5100" b="1" dirty="0">
              <a:solidFill>
                <a:srgbClr val="FF0000"/>
              </a:solidFill>
            </a:endParaRPr>
          </a:p>
        </p:txBody>
      </p:sp>
      <p:sp>
        <p:nvSpPr>
          <p:cNvPr id="7" name="Rectangle 6"/>
          <p:cNvSpPr/>
          <p:nvPr/>
        </p:nvSpPr>
        <p:spPr>
          <a:xfrm>
            <a:off x="827584" y="4416853"/>
            <a:ext cx="7618214"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smtClean="0">
                <a:ln>
                  <a:noFill/>
                </a:ln>
                <a:solidFill>
                  <a:prstClr val="black"/>
                </a:solidFill>
                <a:effectLst/>
                <a:uLnTx/>
                <a:uFillTx/>
                <a:latin typeface="Calibri"/>
                <a:ea typeface="+mn-ea"/>
                <a:cs typeface="+mn-cs"/>
              </a:rPr>
              <a:t>Department </a:t>
            </a:r>
            <a:r>
              <a:rPr kumimoji="0" lang="en-IN" sz="2800" b="1" i="0" u="none" strike="noStrike" kern="1200" cap="none" spc="0" normalizeH="0" baseline="0" noProof="0" dirty="0">
                <a:ln>
                  <a:noFill/>
                </a:ln>
                <a:solidFill>
                  <a:prstClr val="black"/>
                </a:solidFill>
                <a:effectLst/>
                <a:uLnTx/>
                <a:uFillTx/>
                <a:latin typeface="Calibri"/>
                <a:ea typeface="+mn-ea"/>
                <a:cs typeface="+mn-cs"/>
              </a:rPr>
              <a:t>of </a:t>
            </a:r>
            <a:r>
              <a:rPr lang="en-IN" sz="2800" b="1" dirty="0" smtClean="0">
                <a:solidFill>
                  <a:prstClr val="black"/>
                </a:solidFill>
                <a:latin typeface="Calibri"/>
              </a:rPr>
              <a:t>Computer Science and Engineering</a:t>
            </a:r>
            <a:endParaRPr kumimoji="0" lang="en-IN"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School of Computing</a:t>
            </a:r>
          </a:p>
        </p:txBody>
      </p:sp>
      <p:pic>
        <p:nvPicPr>
          <p:cNvPr id="8" name="Picture 1" descr="HEADER New copy">
            <a:extLst>
              <a:ext uri="{FF2B5EF4-FFF2-40B4-BE49-F238E27FC236}">
                <a16:creationId xmlns:a16="http://schemas.microsoft.com/office/drawing/2014/main" xmlns="" id="{01768C2E-321B-E348-8503-67AD891190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158" y="79394"/>
            <a:ext cx="8391306" cy="147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271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1143000"/>
          </a:xfrm>
        </p:spPr>
        <p:txBody>
          <a:bodyPr>
            <a:normAutofit/>
          </a:bodyPr>
          <a:lstStyle/>
          <a:p>
            <a:r>
              <a:rPr lang="en-US" sz="3600" b="1" dirty="0">
                <a:solidFill>
                  <a:srgbClr val="00B050"/>
                </a:solidFill>
              </a:rPr>
              <a:t>PROCESSOR MANAGEMENT</a:t>
            </a:r>
            <a:endParaRPr lang="en-US" sz="3600" dirty="0">
              <a:solidFill>
                <a:srgbClr val="00B050"/>
              </a:solidFill>
            </a:endParaRPr>
          </a:p>
        </p:txBody>
      </p:sp>
      <p:sp>
        <p:nvSpPr>
          <p:cNvPr id="3" name="Content Placeholder 2"/>
          <p:cNvSpPr>
            <a:spLocks noGrp="1"/>
          </p:cNvSpPr>
          <p:nvPr>
            <p:ph idx="1"/>
          </p:nvPr>
        </p:nvSpPr>
        <p:spPr>
          <a:xfrm>
            <a:off x="539552" y="2132856"/>
            <a:ext cx="8064896" cy="3921299"/>
          </a:xfrm>
        </p:spPr>
        <p:txBody>
          <a:bodyPr>
            <a:normAutofit fontScale="85000" lnSpcReduction="10000"/>
          </a:bodyPr>
          <a:lstStyle/>
          <a:p>
            <a:pPr algn="just"/>
            <a:r>
              <a:rPr lang="en-US" dirty="0"/>
              <a:t>In multiprogramming environment, the OS decides which process gets the processor when and for how much time. This function is called process scheduling</a:t>
            </a:r>
          </a:p>
          <a:p>
            <a:pPr algn="just"/>
            <a:r>
              <a:rPr lang="en-US" b="1" dirty="0">
                <a:solidFill>
                  <a:schemeClr val="accent6">
                    <a:lumMod val="75000"/>
                  </a:schemeClr>
                </a:solidFill>
              </a:rPr>
              <a:t>ACTIVITIES</a:t>
            </a:r>
          </a:p>
          <a:p>
            <a:pPr lvl="1" algn="just"/>
            <a:r>
              <a:rPr lang="en-US" dirty="0"/>
              <a:t>Keeps tracks of processor and status of process. The program responsible for this task is known as traffic controller.</a:t>
            </a:r>
          </a:p>
          <a:p>
            <a:pPr lvl="1" algn="just"/>
            <a:r>
              <a:rPr lang="en-US" dirty="0"/>
              <a:t>Allocates the processor (CPU) to a process.</a:t>
            </a:r>
          </a:p>
          <a:p>
            <a:pPr lvl="1" algn="just"/>
            <a:r>
              <a:rPr lang="en-US" dirty="0"/>
              <a:t>De-allocates processor when a process is no longer required.</a:t>
            </a:r>
          </a:p>
          <a:p>
            <a:pPr lvl="1"/>
            <a:endParaRPr lang="en-US" b="1" dirty="0">
              <a:solidFill>
                <a:schemeClr val="accent6">
                  <a:lumMod val="75000"/>
                </a:schemeClr>
              </a:solidFill>
            </a:endParaRP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1540566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634" y="1805002"/>
            <a:ext cx="8444733" cy="3017877"/>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The driver - kernel interface</a:t>
            </a:r>
            <a:endParaRPr lang="en-IN" b="1" u="sng" dirty="0">
              <a:solidFill>
                <a:srgbClr val="4472C4"/>
              </a:solidFill>
              <a:latin typeface="Calibri" panose="020F0502020204030204"/>
            </a:endParaRPr>
          </a:p>
          <a:p>
            <a:pPr marL="600075" marR="511969" lvl="1" indent="-257175" algn="just" defTabSz="685800">
              <a:lnSpc>
                <a:spcPct val="150000"/>
              </a:lnSpc>
              <a:spcBef>
                <a:spcPts val="431"/>
              </a:spcBef>
              <a:buSzPts val="1100"/>
              <a:buFont typeface="Wingdings" panose="05000000000000000000" pitchFamily="2" charset="2"/>
              <a:buChar char="Ø"/>
              <a:tabLst>
                <a:tab pos="485775" algn="l"/>
              </a:tabLst>
            </a:pPr>
            <a:r>
              <a:rPr lang="en-US" sz="1350" dirty="0">
                <a:solidFill>
                  <a:prstClr val="black"/>
                </a:solidFill>
                <a:latin typeface="Arial" panose="020B0604020202020204" pitchFamily="34" charset="0"/>
                <a:ea typeface="Times New Roman" panose="02020603050405020304" pitchFamily="18" charset="0"/>
              </a:rPr>
              <a:t>The OS uses an indirect reference table to access the different driver entry points, based on the device identifier and function name. The indirect reference table is filled with appropriate values whenever the device driver loads </a:t>
            </a:r>
            <a:endParaRPr lang="en-IN" sz="1350" dirty="0">
              <a:solidFill>
                <a:prstClr val="black"/>
              </a:solidFill>
              <a:latin typeface="Arial" panose="020B0604020202020204" pitchFamily="34" charset="0"/>
              <a:ea typeface="Times New Roman" panose="02020603050405020304" pitchFamily="18" charset="0"/>
            </a:endParaRPr>
          </a:p>
          <a:p>
            <a:pPr marL="600075" marR="512921" lvl="1" indent="-257175" algn="just" defTabSz="685800">
              <a:lnSpc>
                <a:spcPct val="150000"/>
              </a:lnSpc>
              <a:buSzPts val="1100"/>
              <a:buFont typeface="Wingdings" panose="05000000000000000000" pitchFamily="2" charset="2"/>
              <a:buChar char="Ø"/>
              <a:tabLst>
                <a:tab pos="485775" algn="l"/>
              </a:tabLst>
            </a:pPr>
            <a:r>
              <a:rPr lang="en-US" sz="1350" dirty="0">
                <a:solidFill>
                  <a:prstClr val="black"/>
                </a:solidFill>
                <a:latin typeface="Arial" panose="020B0604020202020204" pitchFamily="34" charset="0"/>
                <a:ea typeface="Times New Roman" panose="02020603050405020304" pitchFamily="18" charset="0"/>
              </a:rPr>
              <a:t>When a process performs a system call, the kernel passes the call onto the device driver via the indirect reference</a:t>
            </a:r>
            <a:r>
              <a:rPr lang="en-US" sz="1350" spc="-4" dirty="0">
                <a:solidFill>
                  <a:prstClr val="black"/>
                </a:solidFill>
                <a:latin typeface="Arial" panose="020B0604020202020204" pitchFamily="34" charset="0"/>
                <a:ea typeface="Times New Roman" panose="02020603050405020304" pitchFamily="18" charset="0"/>
              </a:rPr>
              <a:t> </a:t>
            </a:r>
            <a:r>
              <a:rPr lang="en-US" sz="1350" dirty="0">
                <a:solidFill>
                  <a:prstClr val="black"/>
                </a:solidFill>
                <a:latin typeface="Arial" panose="020B0604020202020204" pitchFamily="34" charset="0"/>
                <a:ea typeface="Times New Roman" panose="02020603050405020304" pitchFamily="18" charset="0"/>
              </a:rPr>
              <a:t>table.</a:t>
            </a:r>
            <a:endParaRPr lang="en-IN" sz="1350" dirty="0">
              <a:solidFill>
                <a:prstClr val="black"/>
              </a:solidFill>
              <a:latin typeface="Arial" panose="020B0604020202020204" pitchFamily="34" charset="0"/>
              <a:ea typeface="Times New Roman" panose="02020603050405020304" pitchFamily="18" charset="0"/>
            </a:endParaRPr>
          </a:p>
          <a:p>
            <a:pPr marL="685800" marR="511969" lvl="2" algn="just" defTabSz="685800">
              <a:lnSpc>
                <a:spcPct val="145000"/>
              </a:lnSpc>
              <a:spcBef>
                <a:spcPts val="26"/>
              </a:spcBef>
              <a:buSzPts val="1100"/>
              <a:tabLst>
                <a:tab pos="828675" algn="l"/>
              </a:tabLst>
              <a:defRPr/>
            </a:pPr>
            <a:endParaRPr lang="en-US" sz="1350" dirty="0">
              <a:solidFill>
                <a:prstClr val="black"/>
              </a:solidFill>
              <a:latin typeface="Arial" panose="020B0604020202020204" pitchFamily="34" charset="0"/>
            </a:endParaRPr>
          </a:p>
          <a:p>
            <a:pPr marL="685800" marR="511969" lvl="2" algn="just" defTabSz="685800">
              <a:lnSpc>
                <a:spcPct val="145000"/>
              </a:lnSpc>
              <a:spcBef>
                <a:spcPts val="26"/>
              </a:spcBef>
              <a:buSzPts val="1100"/>
              <a:tabLst>
                <a:tab pos="8286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42198820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7"/>
            <a:ext cx="7931285" cy="2723823"/>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DIRECT MEMORY ACCESS</a:t>
            </a: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Involves designing of hardware to avoid the CPU perform the transfer of information between the device.</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Normally Data transfer from I/O to Memory happens in two cycle.</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I/O to CPU</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CPU to Memory</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Using DMA data can be transferred directly from I/O to Memory</a:t>
            </a:r>
          </a:p>
          <a:p>
            <a:pPr marL="942975" lvl="2" indent="-257175" algn="just" defTabSz="685800">
              <a:buFont typeface="Wingdings" panose="05000000000000000000" pitchFamily="2" charset="2"/>
              <a:buChar char="Ø"/>
              <a:defRPr/>
            </a:pPr>
            <a:endParaRPr lang="en-US" sz="1500" dirty="0">
              <a:solidFill>
                <a:prstClr val="black"/>
              </a:solidFill>
              <a:latin typeface="Calibri" panose="020F0502020204030204"/>
            </a:endParaRPr>
          </a:p>
          <a:p>
            <a:pPr marL="942975" lvl="2" indent="-257175" algn="just" defTabSz="685800">
              <a:buFont typeface="Wingdings" panose="05000000000000000000" pitchFamily="2" charset="2"/>
              <a:buChar char="Ø"/>
              <a:defRPr/>
            </a:pPr>
            <a:endParaRPr lang="en-US" sz="1500" dirty="0">
              <a:solidFill>
                <a:prstClr val="black"/>
              </a:solidFill>
              <a:latin typeface="Calibri" panose="020F0502020204030204"/>
            </a:endParaRPr>
          </a:p>
          <a:p>
            <a:pPr marL="342900" lvl="1" algn="just" defTabSz="685800">
              <a:defRPr/>
            </a:pPr>
            <a:r>
              <a:rPr lang="en-US" sz="1500" dirty="0">
                <a:solidFill>
                  <a:prstClr val="black"/>
                </a:solidFill>
                <a:latin typeface="Calibri" panose="020F0502020204030204"/>
              </a:rPr>
              <a:t> </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 xmlns:a16="http://schemas.microsoft.com/office/drawing/2014/main" id="{25F6F8E2-D0E1-4F2E-8F8D-21D404CCC95A}"/>
              </a:ext>
            </a:extLst>
          </p:cNvPr>
          <p:cNvPicPr>
            <a:picLocks noChangeAspect="1"/>
          </p:cNvPicPr>
          <p:nvPr/>
        </p:nvPicPr>
        <p:blipFill>
          <a:blip r:embed="rId2"/>
          <a:stretch>
            <a:fillRect/>
          </a:stretch>
        </p:blipFill>
        <p:spPr>
          <a:xfrm>
            <a:off x="628650" y="3807619"/>
            <a:ext cx="3474440" cy="1715990"/>
          </a:xfrm>
          <a:prstGeom prst="rect">
            <a:avLst/>
          </a:prstGeom>
        </p:spPr>
      </p:pic>
      <p:pic>
        <p:nvPicPr>
          <p:cNvPr id="11" name="Picture 10">
            <a:extLst>
              <a:ext uri="{FF2B5EF4-FFF2-40B4-BE49-F238E27FC236}">
                <a16:creationId xmlns="" xmlns:a16="http://schemas.microsoft.com/office/drawing/2014/main" id="{D3D8A684-B4A6-4759-979F-2DF1902EF770}"/>
              </a:ext>
            </a:extLst>
          </p:cNvPr>
          <p:cNvPicPr>
            <a:picLocks noChangeAspect="1"/>
          </p:cNvPicPr>
          <p:nvPr/>
        </p:nvPicPr>
        <p:blipFill>
          <a:blip r:embed="rId3"/>
          <a:stretch>
            <a:fillRect/>
          </a:stretch>
        </p:blipFill>
        <p:spPr>
          <a:xfrm>
            <a:off x="4787133" y="3714751"/>
            <a:ext cx="4036219" cy="1808858"/>
          </a:xfrm>
          <a:prstGeom prst="rect">
            <a:avLst/>
          </a:prstGeom>
        </p:spPr>
      </p:pic>
      <p:sp>
        <p:nvSpPr>
          <p:cNvPr id="5"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Direct Memory Access</a:t>
            </a:r>
            <a:endParaRPr lang="en-IN" b="1" dirty="0"/>
          </a:p>
        </p:txBody>
      </p:sp>
      <p:pic>
        <p:nvPicPr>
          <p:cNvPr id="6" name="Picture 5"/>
          <p:cNvPicPr>
            <a:picLocks noChangeAspect="1"/>
          </p:cNvPicPr>
          <p:nvPr/>
        </p:nvPicPr>
        <p:blipFill>
          <a:blip r:embed="rId4"/>
          <a:stretch>
            <a:fillRect/>
          </a:stretch>
        </p:blipFill>
        <p:spPr>
          <a:xfrm>
            <a:off x="251520" y="37433"/>
            <a:ext cx="1188823" cy="938865"/>
          </a:xfrm>
          <a:prstGeom prst="rect">
            <a:avLst/>
          </a:prstGeom>
        </p:spPr>
      </p:pic>
    </p:spTree>
    <p:extLst>
      <p:ext uri="{BB962C8B-B14F-4D97-AF65-F5344CB8AC3E}">
        <p14:creationId xmlns:p14="http://schemas.microsoft.com/office/powerpoint/2010/main" val="26798349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7931285" cy="415498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Direct Memory Access</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It consists of Four Blocks</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CPU</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DMAC(Direct Memory Access Controller)</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Disk controller</a:t>
            </a:r>
          </a:p>
          <a:p>
            <a:pPr marL="942975" lvl="2" indent="-257175" algn="just" defTabSz="685800">
              <a:buFont typeface="Wingdings" panose="05000000000000000000" pitchFamily="2" charset="2"/>
              <a:buChar char="Ø"/>
              <a:defRPr/>
            </a:pPr>
            <a:r>
              <a:rPr lang="en-US" sz="1500" dirty="0">
                <a:solidFill>
                  <a:prstClr val="black"/>
                </a:solidFill>
                <a:latin typeface="Calibri" panose="020F0502020204030204"/>
              </a:rPr>
              <a:t>Memory</a:t>
            </a:r>
            <a:endParaRPr lang="en-US" b="1" u="sng" dirty="0">
              <a:solidFill>
                <a:srgbClr val="4472C4"/>
              </a:solidFill>
              <a:latin typeface="Calibri" panose="020F0502020204030204"/>
            </a:endParaRPr>
          </a:p>
          <a:p>
            <a:pPr algn="just" defTabSz="685800">
              <a:defRPr/>
            </a:pPr>
            <a:r>
              <a:rPr lang="en-US" b="1" u="sng" dirty="0">
                <a:solidFill>
                  <a:srgbClr val="4472C4"/>
                </a:solidFill>
                <a:latin typeface="Calibri" panose="020F0502020204030204"/>
              </a:rPr>
              <a:t>Steps in Direct Memory Access</a:t>
            </a: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CPU will set the registers of DMAC(</a:t>
            </a:r>
            <a:r>
              <a:rPr lang="en-US" sz="1500" dirty="0" err="1">
                <a:solidFill>
                  <a:prstClr val="black"/>
                </a:solidFill>
                <a:latin typeface="Calibri" panose="020F0502020204030204"/>
              </a:rPr>
              <a:t>ie</a:t>
            </a:r>
            <a:r>
              <a:rPr lang="en-US" sz="1500" dirty="0">
                <a:solidFill>
                  <a:prstClr val="black"/>
                </a:solidFill>
                <a:latin typeface="Calibri" panose="020F0502020204030204"/>
              </a:rPr>
              <a:t>) </a:t>
            </a:r>
            <a:r>
              <a:rPr lang="en-US" sz="1500" dirty="0" smtClean="0">
                <a:solidFill>
                  <a:prstClr val="black"/>
                </a:solidFill>
                <a:latin typeface="Calibri" panose="020F0502020204030204"/>
              </a:rPr>
              <a:t>CPU </a:t>
            </a:r>
            <a:r>
              <a:rPr lang="en-US" sz="1500" dirty="0">
                <a:solidFill>
                  <a:prstClr val="black"/>
                </a:solidFill>
                <a:latin typeface="Calibri" panose="020F0502020204030204"/>
              </a:rPr>
              <a:t>programs the DMAC by setting its Registers</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CPU instruct the disk controller to read the data from the drive and store it in buffer. </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DMAC request disk controller to transfer data to memory</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Disk Controller will transfer the data to memory</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Disk Controller will send the acknowledgement to the DMA Controller after transferring the data.</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After getting the acknowledgement the DMA Controller will decrement the count.</a:t>
            </a:r>
          </a:p>
          <a:p>
            <a:pPr marL="600075" lvl="1" indent="-257175" algn="just" defTabSz="685800">
              <a:buFont typeface="Wingdings" panose="05000000000000000000" pitchFamily="2" charset="2"/>
              <a:buChar char="Ø"/>
              <a:defRPr/>
            </a:pPr>
            <a:r>
              <a:rPr lang="en-US" sz="1500" dirty="0">
                <a:solidFill>
                  <a:prstClr val="black"/>
                </a:solidFill>
                <a:latin typeface="Calibri" panose="020F0502020204030204"/>
              </a:rPr>
              <a:t>Once the Byte count is zero, it tells to CPU the Data transfer is over.</a:t>
            </a:r>
          </a:p>
          <a:p>
            <a:pPr marL="600075" lvl="1" indent="-257175" algn="just" defTabSz="685800">
              <a:buFont typeface="Wingdings" panose="05000000000000000000" pitchFamily="2" charset="2"/>
              <a:buChar char="Ø"/>
              <a:defRPr/>
            </a:pPr>
            <a:endParaRPr lang="en-US" sz="1500"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Direct Memory Access</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8190017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869" y="1941731"/>
            <a:ext cx="3164681" cy="877163"/>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DIRECT MEMORY ACCESS</a:t>
            </a:r>
            <a:endParaRPr lang="en-IN" b="1" u="sng" dirty="0">
              <a:solidFill>
                <a:srgbClr val="4472C4"/>
              </a:solidFill>
              <a:latin typeface="Calibri" panose="020F0502020204030204"/>
            </a:endParaRPr>
          </a:p>
          <a:p>
            <a:pPr marL="342900" lvl="1" algn="just" defTabSz="685800">
              <a:defRPr/>
            </a:pPr>
            <a:r>
              <a:rPr lang="en-US" sz="1500" dirty="0">
                <a:solidFill>
                  <a:prstClr val="black"/>
                </a:solidFill>
                <a:latin typeface="Calibri" panose="020F0502020204030204"/>
              </a:rPr>
              <a:t> </a:t>
            </a:r>
          </a:p>
          <a:p>
            <a:pPr algn="just" defTabSz="685800">
              <a:defRPr/>
            </a:pPr>
            <a:endParaRPr lang="en-IN" dirty="0">
              <a:solidFill>
                <a:prstClr val="black"/>
              </a:solidFill>
              <a:latin typeface="Calibri" panose="020F0502020204030204"/>
            </a:endParaRPr>
          </a:p>
        </p:txBody>
      </p:sp>
      <p:pic>
        <p:nvPicPr>
          <p:cNvPr id="10" name="Picture 9">
            <a:extLst>
              <a:ext uri="{FF2B5EF4-FFF2-40B4-BE49-F238E27FC236}">
                <a16:creationId xmlns="" xmlns:a16="http://schemas.microsoft.com/office/drawing/2014/main" id="{9D01BB04-238D-45AA-A3BD-7E54F89ECFB5}"/>
              </a:ext>
            </a:extLst>
          </p:cNvPr>
          <p:cNvPicPr>
            <a:picLocks noChangeAspect="1"/>
          </p:cNvPicPr>
          <p:nvPr/>
        </p:nvPicPr>
        <p:blipFill>
          <a:blip r:embed="rId2"/>
          <a:stretch>
            <a:fillRect/>
          </a:stretch>
        </p:blipFill>
        <p:spPr>
          <a:xfrm>
            <a:off x="1914525" y="2503364"/>
            <a:ext cx="5572125" cy="2907506"/>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Direct Memory Access</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2085989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1143000"/>
          </a:xfrm>
        </p:spPr>
        <p:txBody>
          <a:bodyPr>
            <a:normAutofit/>
          </a:bodyPr>
          <a:lstStyle/>
          <a:p>
            <a:r>
              <a:rPr lang="en-US" sz="3600" b="1" dirty="0">
                <a:solidFill>
                  <a:srgbClr val="00B050"/>
                </a:solidFill>
              </a:rPr>
              <a:t>DEVICE MANAGEMENT</a:t>
            </a:r>
            <a:endParaRPr lang="en-US" sz="3600" dirty="0">
              <a:solidFill>
                <a:srgbClr val="00B050"/>
              </a:solidFill>
            </a:endParaRPr>
          </a:p>
        </p:txBody>
      </p:sp>
      <p:sp>
        <p:nvSpPr>
          <p:cNvPr id="3" name="Content Placeholder 2"/>
          <p:cNvSpPr>
            <a:spLocks noGrp="1"/>
          </p:cNvSpPr>
          <p:nvPr>
            <p:ph idx="1"/>
          </p:nvPr>
        </p:nvSpPr>
        <p:spPr>
          <a:xfrm>
            <a:off x="629990" y="2132856"/>
            <a:ext cx="7859216" cy="3993307"/>
          </a:xfrm>
        </p:spPr>
        <p:txBody>
          <a:bodyPr>
            <a:normAutofit fontScale="92500" lnSpcReduction="10000"/>
          </a:bodyPr>
          <a:lstStyle/>
          <a:p>
            <a:pPr algn="just"/>
            <a:r>
              <a:rPr lang="en-US" dirty="0"/>
              <a:t>An Operating System manages device communication via their respective drivers</a:t>
            </a:r>
          </a:p>
          <a:p>
            <a:pPr algn="just"/>
            <a:r>
              <a:rPr lang="en-US" b="1" dirty="0">
                <a:solidFill>
                  <a:schemeClr val="accent6">
                    <a:lumMod val="75000"/>
                  </a:schemeClr>
                </a:solidFill>
              </a:rPr>
              <a:t>ACTIVITIES</a:t>
            </a:r>
          </a:p>
          <a:p>
            <a:pPr lvl="1" algn="just"/>
            <a:r>
              <a:rPr lang="en-US" dirty="0"/>
              <a:t>Keeps tracks of all devices. Program responsible for this task is known as the I/O controller.</a:t>
            </a:r>
          </a:p>
          <a:p>
            <a:pPr lvl="1" algn="just"/>
            <a:r>
              <a:rPr lang="en-US" dirty="0"/>
              <a:t>Decides which process gets the device when and for how much time.</a:t>
            </a:r>
          </a:p>
          <a:p>
            <a:pPr lvl="1" algn="just"/>
            <a:r>
              <a:rPr lang="en-US" dirty="0"/>
              <a:t>Allocates the device in the efficient way.</a:t>
            </a:r>
          </a:p>
          <a:p>
            <a:pPr lvl="1" algn="just"/>
            <a:r>
              <a:rPr lang="en-US" dirty="0"/>
              <a:t>De-allocates devices.</a:t>
            </a: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86096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124744"/>
            <a:ext cx="8229600" cy="1143000"/>
          </a:xfrm>
        </p:spPr>
        <p:txBody>
          <a:bodyPr>
            <a:normAutofit/>
          </a:bodyPr>
          <a:lstStyle/>
          <a:p>
            <a:r>
              <a:rPr lang="en-US" sz="3600" b="1" dirty="0">
                <a:solidFill>
                  <a:srgbClr val="00B050"/>
                </a:solidFill>
              </a:rPr>
              <a:t>FILE MANAGEMENT</a:t>
            </a:r>
            <a:endParaRPr lang="en-US" sz="3600" dirty="0">
              <a:solidFill>
                <a:srgbClr val="00B050"/>
              </a:solidFill>
            </a:endParaRPr>
          </a:p>
        </p:txBody>
      </p:sp>
      <p:sp>
        <p:nvSpPr>
          <p:cNvPr id="3" name="Content Placeholder 2"/>
          <p:cNvSpPr>
            <a:spLocks noGrp="1"/>
          </p:cNvSpPr>
          <p:nvPr>
            <p:ph idx="1"/>
          </p:nvPr>
        </p:nvSpPr>
        <p:spPr>
          <a:xfrm>
            <a:off x="683568" y="2132856"/>
            <a:ext cx="7437512" cy="4248472"/>
          </a:xfrm>
        </p:spPr>
        <p:txBody>
          <a:bodyPr>
            <a:normAutofit fontScale="92500" lnSpcReduction="20000"/>
          </a:bodyPr>
          <a:lstStyle/>
          <a:p>
            <a:pPr lvl="0" algn="just"/>
            <a:r>
              <a:rPr lang="en-US" dirty="0"/>
              <a:t>A file system is normally organized into directories for easy navigation and usage. These directories may contain files and other directions.</a:t>
            </a:r>
          </a:p>
          <a:p>
            <a:pPr algn="just"/>
            <a:r>
              <a:rPr lang="en-US" b="1" dirty="0">
                <a:solidFill>
                  <a:schemeClr val="accent6">
                    <a:lumMod val="75000"/>
                  </a:schemeClr>
                </a:solidFill>
              </a:rPr>
              <a:t>ACTIVITIES</a:t>
            </a:r>
          </a:p>
          <a:p>
            <a:pPr lvl="1" algn="just"/>
            <a:r>
              <a:rPr lang="en-US" dirty="0"/>
              <a:t>Keeps track of information, location, uses, status etc. The collective facilities are often known as file system.</a:t>
            </a:r>
          </a:p>
          <a:p>
            <a:pPr lvl="1" algn="just"/>
            <a:r>
              <a:rPr lang="en-US" dirty="0"/>
              <a:t>Decides who gets the resources.</a:t>
            </a:r>
          </a:p>
          <a:p>
            <a:pPr lvl="1" algn="just"/>
            <a:r>
              <a:rPr lang="en-US" dirty="0"/>
              <a:t>Allocates the resources.</a:t>
            </a:r>
          </a:p>
          <a:p>
            <a:pPr lvl="1" algn="just"/>
            <a:r>
              <a:rPr lang="en-US" dirty="0"/>
              <a:t>De-allocates the resources</a:t>
            </a:r>
          </a:p>
          <a:p>
            <a:pPr marL="457200" lvl="1" indent="0">
              <a:buNone/>
            </a:pPr>
            <a:endParaRPr lang="en-US" dirty="0"/>
          </a:p>
          <a:p>
            <a:pPr lvl="1"/>
            <a:endParaRPr lang="en-US" b="1" dirty="0">
              <a:solidFill>
                <a:schemeClr val="accent6">
                  <a:lumMod val="75000"/>
                </a:schemeClr>
              </a:solidFill>
            </a:endParaRP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458047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124744"/>
            <a:ext cx="8229600" cy="1143000"/>
          </a:xfrm>
        </p:spPr>
        <p:txBody>
          <a:bodyPr>
            <a:normAutofit/>
          </a:bodyPr>
          <a:lstStyle/>
          <a:p>
            <a:r>
              <a:rPr lang="en-US" sz="3600" b="1" dirty="0">
                <a:solidFill>
                  <a:srgbClr val="00B050"/>
                </a:solidFill>
              </a:rPr>
              <a:t>I/O SYSTEM MANAGEMENT</a:t>
            </a:r>
            <a:endParaRPr lang="en-US" sz="3600" dirty="0">
              <a:solidFill>
                <a:srgbClr val="00B050"/>
              </a:solidFill>
            </a:endParaRPr>
          </a:p>
        </p:txBody>
      </p:sp>
      <p:sp>
        <p:nvSpPr>
          <p:cNvPr id="3" name="Content Placeholder 2"/>
          <p:cNvSpPr>
            <a:spLocks noGrp="1"/>
          </p:cNvSpPr>
          <p:nvPr>
            <p:ph idx="1"/>
          </p:nvPr>
        </p:nvSpPr>
        <p:spPr>
          <a:xfrm>
            <a:off x="611560" y="2132856"/>
            <a:ext cx="7499176" cy="3993307"/>
          </a:xfrm>
        </p:spPr>
        <p:txBody>
          <a:bodyPr>
            <a:normAutofit lnSpcReduction="10000"/>
          </a:bodyPr>
          <a:lstStyle/>
          <a:p>
            <a:pPr lvl="0" algn="just"/>
            <a:r>
              <a:rPr lang="en-US" dirty="0"/>
              <a:t>OS hides the peculiarities of specific hardware devices from the user.</a:t>
            </a:r>
            <a:endParaRPr lang="en-US" sz="2800" dirty="0"/>
          </a:p>
          <a:p>
            <a:pPr lvl="0" algn="just"/>
            <a:r>
              <a:rPr lang="en-US" b="1" dirty="0">
                <a:solidFill>
                  <a:schemeClr val="accent6">
                    <a:lumMod val="75000"/>
                  </a:schemeClr>
                </a:solidFill>
              </a:rPr>
              <a:t>ACTIVITIES</a:t>
            </a:r>
            <a:endParaRPr lang="en-US" sz="2800" b="1" dirty="0">
              <a:solidFill>
                <a:schemeClr val="accent6">
                  <a:lumMod val="75000"/>
                </a:schemeClr>
              </a:solidFill>
            </a:endParaRPr>
          </a:p>
          <a:p>
            <a:pPr lvl="1" algn="just"/>
            <a:r>
              <a:rPr lang="en-US"/>
              <a:t>A </a:t>
            </a:r>
            <a:r>
              <a:rPr lang="en-US" dirty="0"/>
              <a:t>general device-driver interface</a:t>
            </a:r>
            <a:endParaRPr lang="en-US" sz="2400" dirty="0"/>
          </a:p>
          <a:p>
            <a:pPr lvl="1" algn="just"/>
            <a:r>
              <a:rPr lang="en-US" dirty="0"/>
              <a:t>Drivers for specific hardware devices.</a:t>
            </a:r>
            <a:endParaRPr lang="en-US" sz="2400" dirty="0"/>
          </a:p>
          <a:p>
            <a:pPr lvl="1" algn="just"/>
            <a:r>
              <a:rPr lang="en-US" dirty="0"/>
              <a:t>Only the device driver knows the peculiarities of the specific device to which it is assigned.</a:t>
            </a:r>
            <a:endParaRPr lang="en-US" sz="2400" dirty="0"/>
          </a:p>
          <a:p>
            <a:endParaRPr lang="en-US"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1785292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80728"/>
            <a:ext cx="8229600" cy="1143000"/>
          </a:xfrm>
        </p:spPr>
        <p:txBody>
          <a:bodyPr>
            <a:noAutofit/>
          </a:bodyPr>
          <a:lstStyle/>
          <a:p>
            <a:r>
              <a:rPr lang="en-US" sz="3600" b="1" dirty="0">
                <a:solidFill>
                  <a:srgbClr val="00B050"/>
                </a:solidFill>
              </a:rPr>
              <a:t>SECONDARY STORAGE MANAGEMENT</a:t>
            </a:r>
            <a:endParaRPr lang="en-US" sz="3600" dirty="0">
              <a:solidFill>
                <a:srgbClr val="00B050"/>
              </a:solidFill>
            </a:endParaRPr>
          </a:p>
        </p:txBody>
      </p:sp>
      <p:sp>
        <p:nvSpPr>
          <p:cNvPr id="3" name="Content Placeholder 2"/>
          <p:cNvSpPr>
            <a:spLocks noGrp="1"/>
          </p:cNvSpPr>
          <p:nvPr>
            <p:ph idx="1"/>
          </p:nvPr>
        </p:nvSpPr>
        <p:spPr>
          <a:xfrm>
            <a:off x="611560" y="1988840"/>
            <a:ext cx="7992888" cy="4320480"/>
          </a:xfrm>
        </p:spPr>
        <p:txBody>
          <a:bodyPr>
            <a:normAutofit fontScale="85000" lnSpcReduction="20000"/>
          </a:bodyPr>
          <a:lstStyle/>
          <a:p>
            <a:pPr lvl="0" algn="just"/>
            <a:r>
              <a:rPr lang="en-US" dirty="0"/>
              <a:t>The main purpose of a computer system is to execute programs. These programs, with the data they access, must be in main memory, or primary storage.</a:t>
            </a:r>
          </a:p>
          <a:p>
            <a:pPr lvl="0" algn="just"/>
            <a:r>
              <a:rPr lang="en-US" dirty="0"/>
              <a:t>Systems have several levels of storage, including primary storage, secondary storage and cache storage.</a:t>
            </a:r>
          </a:p>
          <a:p>
            <a:pPr algn="just"/>
            <a:r>
              <a:rPr lang="en-US" b="1" dirty="0">
                <a:solidFill>
                  <a:schemeClr val="accent6">
                    <a:lumMod val="75000"/>
                  </a:schemeClr>
                </a:solidFill>
              </a:rPr>
              <a:t>ACTIVITIES</a:t>
            </a:r>
          </a:p>
          <a:p>
            <a:pPr lvl="1" algn="just"/>
            <a:r>
              <a:rPr lang="en-US" dirty="0"/>
              <a:t>Free-space management (paging/swapping)</a:t>
            </a:r>
          </a:p>
          <a:p>
            <a:pPr lvl="1" algn="just"/>
            <a:r>
              <a:rPr lang="en-US" dirty="0"/>
              <a:t>Storage allocation (what data goes where on the disk)</a:t>
            </a:r>
          </a:p>
          <a:p>
            <a:pPr lvl="1" algn="just"/>
            <a:r>
              <a:rPr lang="en-US" dirty="0"/>
              <a:t>Disk scheduling (Scheduling the requests for memory access).</a:t>
            </a:r>
          </a:p>
          <a:p>
            <a:pPr lvl="1"/>
            <a:endParaRPr lang="en-US" b="1" dirty="0">
              <a:solidFill>
                <a:schemeClr val="accent6">
                  <a:lumMod val="75000"/>
                </a:schemeClr>
              </a:solidFill>
            </a:endParaRP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390636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1143000"/>
          </a:xfrm>
        </p:spPr>
        <p:txBody>
          <a:bodyPr>
            <a:normAutofit/>
          </a:bodyPr>
          <a:lstStyle/>
          <a:p>
            <a:r>
              <a:rPr lang="en-US" sz="3600" b="1" dirty="0">
                <a:solidFill>
                  <a:srgbClr val="00B050"/>
                </a:solidFill>
              </a:rPr>
              <a:t>NETWORKING</a:t>
            </a:r>
            <a:endParaRPr lang="en-US" sz="3600" dirty="0">
              <a:solidFill>
                <a:srgbClr val="00B050"/>
              </a:solidFill>
            </a:endParaRPr>
          </a:p>
        </p:txBody>
      </p:sp>
      <p:sp>
        <p:nvSpPr>
          <p:cNvPr id="3" name="Content Placeholder 2"/>
          <p:cNvSpPr>
            <a:spLocks noGrp="1"/>
          </p:cNvSpPr>
          <p:nvPr>
            <p:ph idx="1"/>
          </p:nvPr>
        </p:nvSpPr>
        <p:spPr>
          <a:xfrm>
            <a:off x="467544" y="1844824"/>
            <a:ext cx="8136904" cy="4680520"/>
          </a:xfrm>
        </p:spPr>
        <p:txBody>
          <a:bodyPr>
            <a:normAutofit lnSpcReduction="10000"/>
          </a:bodyPr>
          <a:lstStyle/>
          <a:p>
            <a:pPr lvl="0" algn="just"/>
            <a:r>
              <a:rPr lang="en-US" sz="2400" dirty="0"/>
              <a:t>A distributed systems are a collection of processors that do </a:t>
            </a:r>
            <a:r>
              <a:rPr lang="en-US" sz="2400" b="1" dirty="0"/>
              <a:t>not share memory, peripheral devices,</a:t>
            </a:r>
            <a:r>
              <a:rPr lang="en-US" sz="2400" dirty="0"/>
              <a:t> or a clock.</a:t>
            </a:r>
          </a:p>
          <a:p>
            <a:pPr lvl="0" algn="just"/>
            <a:r>
              <a:rPr lang="en-US" sz="2400" dirty="0"/>
              <a:t>The processors in the system are connected through a communication-network. Communication takes place using a protocol. The network may be fully or partially connected </a:t>
            </a:r>
          </a:p>
          <a:p>
            <a:pPr lvl="0" algn="just"/>
            <a:r>
              <a:rPr lang="en-US" sz="2400" dirty="0"/>
              <a:t>The communication-network design must consider routing and connection strategies.</a:t>
            </a:r>
          </a:p>
          <a:p>
            <a:pPr lvl="0" algn="just"/>
            <a:r>
              <a:rPr lang="en-US" sz="2400" b="1" dirty="0">
                <a:solidFill>
                  <a:schemeClr val="accent6">
                    <a:lumMod val="75000"/>
                  </a:schemeClr>
                </a:solidFill>
              </a:rPr>
              <a:t>ACTIVITIES</a:t>
            </a:r>
          </a:p>
          <a:p>
            <a:pPr lvl="1"/>
            <a:r>
              <a:rPr lang="en-US" sz="2400" dirty="0"/>
              <a:t>Computation Speed-up</a:t>
            </a:r>
          </a:p>
          <a:p>
            <a:pPr lvl="1"/>
            <a:r>
              <a:rPr lang="en-US" sz="2400" dirty="0"/>
              <a:t>Increased functionality</a:t>
            </a:r>
          </a:p>
          <a:p>
            <a:pPr lvl="1"/>
            <a:r>
              <a:rPr lang="en-US" sz="2400" dirty="0"/>
              <a:t>Increased data availability</a:t>
            </a:r>
          </a:p>
          <a:p>
            <a:pPr lvl="1"/>
            <a:r>
              <a:rPr lang="en-US" sz="2400" dirty="0"/>
              <a:t>Enhanced reliability</a:t>
            </a: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3818151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1143000"/>
          </a:xfrm>
        </p:spPr>
        <p:txBody>
          <a:bodyPr>
            <a:normAutofit/>
          </a:bodyPr>
          <a:lstStyle/>
          <a:p>
            <a:r>
              <a:rPr lang="en-US" sz="3600" b="1" dirty="0">
                <a:solidFill>
                  <a:srgbClr val="00B050"/>
                </a:solidFill>
              </a:rPr>
              <a:t>PROTECTION SYSTEM</a:t>
            </a:r>
            <a:endParaRPr lang="en-US" sz="3600" dirty="0">
              <a:solidFill>
                <a:srgbClr val="00B050"/>
              </a:solidFill>
            </a:endParaRPr>
          </a:p>
        </p:txBody>
      </p:sp>
      <p:sp>
        <p:nvSpPr>
          <p:cNvPr id="3" name="Content Placeholder 2"/>
          <p:cNvSpPr>
            <a:spLocks noGrp="1"/>
          </p:cNvSpPr>
          <p:nvPr>
            <p:ph idx="1"/>
          </p:nvPr>
        </p:nvSpPr>
        <p:spPr>
          <a:xfrm>
            <a:off x="683568" y="1844824"/>
            <a:ext cx="8003232" cy="4536504"/>
          </a:xfrm>
        </p:spPr>
        <p:txBody>
          <a:bodyPr>
            <a:normAutofit fontScale="85000" lnSpcReduction="20000"/>
          </a:bodyPr>
          <a:lstStyle/>
          <a:p>
            <a:pPr lvl="0" algn="just"/>
            <a:r>
              <a:rPr lang="en-US" dirty="0"/>
              <a:t>If a computer system has multiple users and allows the concurrent execution of multiple processes, then the various processes must be protected from one another's activities.</a:t>
            </a:r>
          </a:p>
          <a:p>
            <a:pPr lvl="0" algn="just"/>
            <a:r>
              <a:rPr lang="en-US" dirty="0"/>
              <a:t>Protection refers to mechanism for controlling the access of programs, files, memory segments, processes (CPU) only by the users who have gained proper authorization from the OS.</a:t>
            </a:r>
          </a:p>
          <a:p>
            <a:pPr algn="just"/>
            <a:r>
              <a:rPr lang="en-US" b="1" dirty="0">
                <a:solidFill>
                  <a:schemeClr val="accent6">
                    <a:lumMod val="75000"/>
                  </a:schemeClr>
                </a:solidFill>
              </a:rPr>
              <a:t>ACTIVITIES</a:t>
            </a:r>
          </a:p>
          <a:p>
            <a:pPr lvl="1" algn="just"/>
            <a:r>
              <a:rPr lang="en-US" dirty="0"/>
              <a:t>Distinguish between authorized and unauthorized usage.</a:t>
            </a:r>
          </a:p>
          <a:p>
            <a:pPr lvl="1" algn="just"/>
            <a:r>
              <a:rPr lang="en-US" dirty="0"/>
              <a:t>Specify the controls to be imposed.</a:t>
            </a:r>
          </a:p>
          <a:p>
            <a:pPr lvl="1" algn="just"/>
            <a:r>
              <a:rPr lang="en-US" dirty="0"/>
              <a:t>Provide a means of enforcement.</a:t>
            </a:r>
          </a:p>
          <a:p>
            <a:pPr lvl="1"/>
            <a:endParaRPr lang="en-US"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7189672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24744"/>
            <a:ext cx="8229600" cy="1143000"/>
          </a:xfrm>
        </p:spPr>
        <p:txBody>
          <a:bodyPr>
            <a:normAutofit/>
          </a:bodyPr>
          <a:lstStyle/>
          <a:p>
            <a:r>
              <a:rPr lang="en-US" sz="3600" b="1" dirty="0">
                <a:solidFill>
                  <a:srgbClr val="00B050"/>
                </a:solidFill>
              </a:rPr>
              <a:t>COMMAND INTERPRETER SYSTEM</a:t>
            </a:r>
            <a:endParaRPr lang="en-US" sz="3600" dirty="0">
              <a:solidFill>
                <a:srgbClr val="00B050"/>
              </a:solidFill>
            </a:endParaRPr>
          </a:p>
        </p:txBody>
      </p:sp>
      <p:sp>
        <p:nvSpPr>
          <p:cNvPr id="3" name="Content Placeholder 2"/>
          <p:cNvSpPr>
            <a:spLocks noGrp="1"/>
          </p:cNvSpPr>
          <p:nvPr>
            <p:ph idx="1"/>
          </p:nvPr>
        </p:nvSpPr>
        <p:spPr>
          <a:xfrm>
            <a:off x="419138" y="1988840"/>
            <a:ext cx="8280920" cy="4680520"/>
          </a:xfrm>
        </p:spPr>
        <p:txBody>
          <a:bodyPr>
            <a:normAutofit fontScale="70000" lnSpcReduction="20000"/>
          </a:bodyPr>
          <a:lstStyle/>
          <a:p>
            <a:pPr lvl="0" algn="just"/>
            <a:r>
              <a:rPr lang="en-US" dirty="0"/>
              <a:t>A command interpreter is one of the important system programs for an OS. </a:t>
            </a:r>
          </a:p>
          <a:p>
            <a:pPr lvl="0" algn="just"/>
            <a:r>
              <a:rPr lang="en-US" dirty="0"/>
              <a:t>It is an interface of the operating system with the user. The user gives commands, which are executed by Operating system (usually by turning them into system calls).</a:t>
            </a:r>
          </a:p>
          <a:p>
            <a:pPr lvl="0" algn="just"/>
            <a:r>
              <a:rPr lang="en-US" dirty="0"/>
              <a:t>The main function of a command interpreter is to get and execute the next user specified command.</a:t>
            </a:r>
          </a:p>
          <a:p>
            <a:pPr algn="just"/>
            <a:r>
              <a:rPr lang="en-US" b="1" dirty="0">
                <a:solidFill>
                  <a:schemeClr val="accent6">
                    <a:lumMod val="75000"/>
                  </a:schemeClr>
                </a:solidFill>
              </a:rPr>
              <a:t>ACTIVITIES</a:t>
            </a:r>
          </a:p>
          <a:p>
            <a:pPr lvl="1" algn="just"/>
            <a:r>
              <a:rPr lang="en-US" dirty="0"/>
              <a:t>process creation and management</a:t>
            </a:r>
          </a:p>
          <a:p>
            <a:pPr lvl="1" algn="just"/>
            <a:r>
              <a:rPr lang="en-US" dirty="0"/>
              <a:t>I/O handling</a:t>
            </a:r>
          </a:p>
          <a:p>
            <a:pPr lvl="1" algn="just"/>
            <a:r>
              <a:rPr lang="en-US" dirty="0"/>
              <a:t>secondary-storage management</a:t>
            </a:r>
          </a:p>
          <a:p>
            <a:pPr lvl="1" algn="just"/>
            <a:r>
              <a:rPr lang="en-US" dirty="0"/>
              <a:t>main-memory management</a:t>
            </a:r>
          </a:p>
          <a:p>
            <a:pPr lvl="1"/>
            <a:r>
              <a:rPr lang="en-US" dirty="0"/>
              <a:t>file-system access</a:t>
            </a:r>
          </a:p>
          <a:p>
            <a:pPr lvl="1"/>
            <a:r>
              <a:rPr lang="en-US" dirty="0"/>
              <a:t>protection</a:t>
            </a:r>
          </a:p>
          <a:p>
            <a:pPr lvl="1"/>
            <a:r>
              <a:rPr lang="en-US" dirty="0"/>
              <a:t>networking</a:t>
            </a: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053209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US" sz="3600" b="1" dirty="0">
                <a:solidFill>
                  <a:srgbClr val="FF0000"/>
                </a:solidFill>
              </a:rPr>
              <a:t>CLASSIFICATION OF OPERATING SYSTEM</a:t>
            </a:r>
            <a:endParaRPr lang="en-US" sz="3600" dirty="0">
              <a:solidFill>
                <a:srgbClr val="FF0000"/>
              </a:solidFill>
            </a:endParaRPr>
          </a:p>
        </p:txBody>
      </p:sp>
      <p:sp>
        <p:nvSpPr>
          <p:cNvPr id="3" name="Content Placeholder 2"/>
          <p:cNvSpPr>
            <a:spLocks noGrp="1"/>
          </p:cNvSpPr>
          <p:nvPr>
            <p:ph idx="1"/>
          </p:nvPr>
        </p:nvSpPr>
        <p:spPr>
          <a:xfrm>
            <a:off x="539552" y="2060848"/>
            <a:ext cx="8136904" cy="4349080"/>
          </a:xfrm>
        </p:spPr>
        <p:txBody>
          <a:bodyPr>
            <a:normAutofit fontScale="92500" lnSpcReduction="10000"/>
          </a:bodyPr>
          <a:lstStyle/>
          <a:p>
            <a:pPr algn="just"/>
            <a:r>
              <a:rPr lang="en-US" sz="2800" b="1" dirty="0">
                <a:solidFill>
                  <a:srgbClr val="00B050"/>
                </a:solidFill>
              </a:rPr>
              <a:t>Multi-user OS </a:t>
            </a:r>
            <a:r>
              <a:rPr lang="en-US" sz="2800" b="1" dirty="0"/>
              <a:t>: </a:t>
            </a:r>
            <a:r>
              <a:rPr lang="en-US" sz="2800" dirty="0"/>
              <a:t>Allows two or more users to run programs at the same time. </a:t>
            </a:r>
          </a:p>
          <a:p>
            <a:pPr algn="just"/>
            <a:r>
              <a:rPr lang="en-US" sz="2800" b="1" dirty="0">
                <a:solidFill>
                  <a:srgbClr val="00B050"/>
                </a:solidFill>
              </a:rPr>
              <a:t>Multiprocessing OS </a:t>
            </a:r>
            <a:r>
              <a:rPr lang="en-US" sz="2800" b="1" dirty="0"/>
              <a:t>: </a:t>
            </a:r>
            <a:r>
              <a:rPr lang="en-US" sz="2800" dirty="0"/>
              <a:t>Support a program to run on more than one central processing unit (CPU) at a time. </a:t>
            </a:r>
          </a:p>
          <a:p>
            <a:pPr algn="just"/>
            <a:r>
              <a:rPr lang="en-US" sz="2800" b="1" dirty="0">
                <a:solidFill>
                  <a:srgbClr val="00B050"/>
                </a:solidFill>
              </a:rPr>
              <a:t>Multitasking OS</a:t>
            </a:r>
            <a:r>
              <a:rPr lang="en-US" sz="2800" b="1" dirty="0"/>
              <a:t> : </a:t>
            </a:r>
            <a:r>
              <a:rPr lang="en-US" sz="2800" dirty="0"/>
              <a:t>Allows to run more than one program at a time</a:t>
            </a:r>
          </a:p>
          <a:p>
            <a:pPr marL="342900" lvl="1" indent="-342900" algn="just">
              <a:buFont typeface="Arial" pitchFamily="34" charset="0"/>
              <a:buChar char="•"/>
            </a:pPr>
            <a:r>
              <a:rPr lang="en-US" b="1" dirty="0">
                <a:solidFill>
                  <a:srgbClr val="00B050"/>
                </a:solidFill>
              </a:rPr>
              <a:t>Multithreading OS </a:t>
            </a:r>
            <a:r>
              <a:rPr lang="en-US" b="1" dirty="0"/>
              <a:t>: </a:t>
            </a:r>
            <a:r>
              <a:rPr lang="en-US" dirty="0"/>
              <a:t>Allows different parts of a single program to run concurrently (simultaneously or at the same time).</a:t>
            </a:r>
          </a:p>
          <a:p>
            <a:pPr algn="just"/>
            <a:r>
              <a:rPr lang="en-US" sz="2800" b="1" dirty="0">
                <a:solidFill>
                  <a:srgbClr val="00B050"/>
                </a:solidFill>
              </a:rPr>
              <a:t>Real time OS </a:t>
            </a:r>
            <a:r>
              <a:rPr lang="en-US" sz="2800" b="1" dirty="0"/>
              <a:t>: </a:t>
            </a:r>
            <a:r>
              <a:rPr lang="en-US" sz="2800" dirty="0"/>
              <a:t>These are designed to allow computers to process and respond to input instantly</a:t>
            </a:r>
            <a:endParaRPr lang="en-US" sz="2800" b="1" dirty="0"/>
          </a:p>
          <a:p>
            <a:endParaRPr lang="en-US"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4062016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08720"/>
            <a:ext cx="8229600" cy="1143000"/>
          </a:xfrm>
        </p:spPr>
        <p:txBody>
          <a:bodyPr>
            <a:normAutofit/>
          </a:bodyPr>
          <a:lstStyle/>
          <a:p>
            <a:r>
              <a:rPr lang="en-US" sz="3600" b="1" dirty="0">
                <a:solidFill>
                  <a:srgbClr val="FF0000"/>
                </a:solidFill>
              </a:rPr>
              <a:t>OPERATING SYSTEM STRUCTURES</a:t>
            </a:r>
            <a:endParaRPr lang="en-US" sz="3600" dirty="0">
              <a:solidFill>
                <a:srgbClr val="FF0000"/>
              </a:solidFill>
            </a:endParaRPr>
          </a:p>
        </p:txBody>
      </p:sp>
      <p:sp>
        <p:nvSpPr>
          <p:cNvPr id="3" name="Content Placeholder 2"/>
          <p:cNvSpPr>
            <a:spLocks noGrp="1"/>
          </p:cNvSpPr>
          <p:nvPr>
            <p:ph idx="1"/>
          </p:nvPr>
        </p:nvSpPr>
        <p:spPr>
          <a:xfrm>
            <a:off x="611560" y="1844824"/>
            <a:ext cx="7920880" cy="3805883"/>
          </a:xfrm>
        </p:spPr>
        <p:txBody>
          <a:bodyPr>
            <a:normAutofit/>
          </a:bodyPr>
          <a:lstStyle/>
          <a:p>
            <a:pPr algn="just"/>
            <a:r>
              <a:rPr lang="en-US" sz="2400" b="1" dirty="0"/>
              <a:t>A SIMPLE STRUCTURE: </a:t>
            </a:r>
            <a:r>
              <a:rPr lang="en-IN" sz="2400" dirty="0"/>
              <a:t>There are many operating systems that have a rather simple structure.</a:t>
            </a:r>
          </a:p>
          <a:p>
            <a:pPr algn="just"/>
            <a:r>
              <a:rPr lang="en-IN" sz="2400" dirty="0"/>
              <a:t>These started as small systems and rapidly expanded much further than their scope. A common example of this is MS-DOS.</a:t>
            </a:r>
            <a:endParaRPr lang="en-US" sz="2400" b="1" dirty="0">
              <a:solidFill>
                <a:srgbClr val="00B050"/>
              </a:solidFill>
            </a:endParaRPr>
          </a:p>
          <a:p>
            <a:r>
              <a:rPr lang="en-US" sz="2400" b="1" dirty="0">
                <a:solidFill>
                  <a:srgbClr val="00B050"/>
                </a:solidFill>
              </a:rPr>
              <a:t>MS – DOS SYSTEM STRUCTURE</a:t>
            </a:r>
          </a:p>
          <a:p>
            <a:endParaRPr lang="en-US" b="1" dirty="0">
              <a:solidFill>
                <a:srgbClr val="00B050"/>
              </a:solidFill>
            </a:endParaRPr>
          </a:p>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090" y="4293096"/>
            <a:ext cx="6687015" cy="197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1481531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560" y="764704"/>
            <a:ext cx="8532440" cy="5769836"/>
          </a:xfrm>
          <a:prstGeom prst="rect">
            <a:avLst/>
          </a:prstGeom>
        </p:spPr>
      </p:pic>
      <p:pic>
        <p:nvPicPr>
          <p:cNvPr id="5" name="Picture 4">
            <a:extLst>
              <a:ext uri="{FF2B5EF4-FFF2-40B4-BE49-F238E27FC236}">
                <a16:creationId xmlns:a16="http://schemas.microsoft.com/office/drawing/2014/main" xmlns="" id="{F8F168DF-2DA0-7740-BA7B-840D4A8CAA38}"/>
              </a:ext>
            </a:extLst>
          </p:cNvPr>
          <p:cNvPicPr>
            <a:picLocks noChangeAspect="1"/>
          </p:cNvPicPr>
          <p:nvPr/>
        </p:nvPicPr>
        <p:blipFill>
          <a:blip r:embed="rId3"/>
          <a:stretch>
            <a:fillRect/>
          </a:stretch>
        </p:blipFill>
        <p:spPr>
          <a:xfrm>
            <a:off x="107504" y="32248"/>
            <a:ext cx="7236296" cy="732455"/>
          </a:xfrm>
          <a:prstGeom prst="rect">
            <a:avLst/>
          </a:prstGeom>
        </p:spPr>
      </p:pic>
    </p:spTree>
    <p:extLst>
      <p:ext uri="{BB962C8B-B14F-4D97-AF65-F5344CB8AC3E}">
        <p14:creationId xmlns:p14="http://schemas.microsoft.com/office/powerpoint/2010/main" val="36298955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8229600" cy="660612"/>
          </a:xfrm>
        </p:spPr>
        <p:txBody>
          <a:bodyPr>
            <a:normAutofit/>
          </a:bodyPr>
          <a:lstStyle/>
          <a:p>
            <a:r>
              <a:rPr lang="en-US" sz="3600" b="1" dirty="0">
                <a:solidFill>
                  <a:srgbClr val="00B050"/>
                </a:solidFill>
              </a:rPr>
              <a:t>MS – DOS Structure</a:t>
            </a:r>
          </a:p>
        </p:txBody>
      </p:sp>
      <p:sp>
        <p:nvSpPr>
          <p:cNvPr id="6" name="Rectangle 4"/>
          <p:cNvSpPr>
            <a:spLocks noChangeArrowheads="1"/>
          </p:cNvSpPr>
          <p:nvPr/>
        </p:nvSpPr>
        <p:spPr bwMode="auto">
          <a:xfrm>
            <a:off x="1979712" y="2620392"/>
            <a:ext cx="5410200" cy="533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a:t>Application Programming</a:t>
            </a:r>
          </a:p>
        </p:txBody>
      </p:sp>
      <p:sp>
        <p:nvSpPr>
          <p:cNvPr id="7" name="Rectangle 5"/>
          <p:cNvSpPr>
            <a:spLocks noChangeArrowheads="1"/>
          </p:cNvSpPr>
          <p:nvPr/>
        </p:nvSpPr>
        <p:spPr bwMode="auto">
          <a:xfrm>
            <a:off x="1979712" y="3673991"/>
            <a:ext cx="46482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Resident System Programming</a:t>
            </a:r>
          </a:p>
        </p:txBody>
      </p:sp>
      <p:sp>
        <p:nvSpPr>
          <p:cNvPr id="8" name="Rectangle 6"/>
          <p:cNvSpPr>
            <a:spLocks noChangeArrowheads="1"/>
          </p:cNvSpPr>
          <p:nvPr/>
        </p:nvSpPr>
        <p:spPr bwMode="auto">
          <a:xfrm>
            <a:off x="1979712" y="4664591"/>
            <a:ext cx="39624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MS-DOS Drivers</a:t>
            </a:r>
          </a:p>
        </p:txBody>
      </p:sp>
      <p:sp>
        <p:nvSpPr>
          <p:cNvPr id="9" name="Rectangle 7"/>
          <p:cNvSpPr>
            <a:spLocks noChangeArrowheads="1"/>
          </p:cNvSpPr>
          <p:nvPr/>
        </p:nvSpPr>
        <p:spPr bwMode="auto">
          <a:xfrm>
            <a:off x="1979712" y="5502791"/>
            <a:ext cx="5410200" cy="4572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t>ROM - BIOS Device Drivers</a:t>
            </a:r>
          </a:p>
        </p:txBody>
      </p:sp>
      <p:sp>
        <p:nvSpPr>
          <p:cNvPr id="10" name="Line 8"/>
          <p:cNvSpPr>
            <a:spLocks noChangeShapeType="1"/>
          </p:cNvSpPr>
          <p:nvPr/>
        </p:nvSpPr>
        <p:spPr bwMode="auto">
          <a:xfrm>
            <a:off x="3579912" y="5121791"/>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p:cNvSpPr>
            <a:spLocks noChangeShapeType="1"/>
          </p:cNvSpPr>
          <p:nvPr/>
        </p:nvSpPr>
        <p:spPr bwMode="auto">
          <a:xfrm>
            <a:off x="3503712" y="3153792"/>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p:cNvSpPr>
            <a:spLocks noChangeShapeType="1"/>
          </p:cNvSpPr>
          <p:nvPr/>
        </p:nvSpPr>
        <p:spPr bwMode="auto">
          <a:xfrm>
            <a:off x="6399312" y="4131191"/>
            <a:ext cx="0" cy="1295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p:cNvSpPr>
            <a:spLocks noChangeShapeType="1"/>
          </p:cNvSpPr>
          <p:nvPr/>
        </p:nvSpPr>
        <p:spPr bwMode="auto">
          <a:xfrm>
            <a:off x="3503712" y="4207391"/>
            <a:ext cx="0" cy="45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p:cNvSpPr>
            <a:spLocks noChangeShapeType="1"/>
          </p:cNvSpPr>
          <p:nvPr/>
        </p:nvSpPr>
        <p:spPr bwMode="auto">
          <a:xfrm>
            <a:off x="7161312" y="3140591"/>
            <a:ext cx="0" cy="2362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Box 15"/>
          <p:cNvSpPr txBox="1"/>
          <p:nvPr/>
        </p:nvSpPr>
        <p:spPr>
          <a:xfrm>
            <a:off x="934317" y="1609454"/>
            <a:ext cx="7500990" cy="1015663"/>
          </a:xfrm>
          <a:prstGeom prst="rect">
            <a:avLst/>
          </a:prstGeom>
          <a:noFill/>
        </p:spPr>
        <p:txBody>
          <a:bodyPr wrap="square" rtlCol="0">
            <a:spAutoFit/>
          </a:bodyPr>
          <a:lstStyle/>
          <a:p>
            <a:pPr algn="just"/>
            <a:r>
              <a:rPr lang="en-IN" sz="2000" dirty="0"/>
              <a:t>For efficient performance and implementation an OS should be partitioned into separate subsystems, each with carefully defined tasks, inputs, outputs, and performance characteristics.</a:t>
            </a:r>
          </a:p>
        </p:txBody>
      </p:sp>
      <p:pic>
        <p:nvPicPr>
          <p:cNvPr id="17" name="Picture 16">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3319305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876636"/>
          </a:xfrm>
        </p:spPr>
        <p:txBody>
          <a:bodyPr>
            <a:normAutofit/>
          </a:bodyPr>
          <a:lstStyle/>
          <a:p>
            <a:r>
              <a:rPr lang="en-US" sz="3600" b="1" dirty="0">
                <a:solidFill>
                  <a:srgbClr val="00B050"/>
                </a:solidFill>
              </a:rPr>
              <a:t>LAYERED STRUCTURE</a:t>
            </a:r>
            <a:endParaRPr lang="en-US" sz="3600" dirty="0">
              <a:solidFill>
                <a:srgbClr val="00B050"/>
              </a:solidFill>
            </a:endParaRPr>
          </a:p>
        </p:txBody>
      </p:sp>
      <p:sp>
        <p:nvSpPr>
          <p:cNvPr id="3" name="Content Placeholder 2"/>
          <p:cNvSpPr>
            <a:spLocks noGrp="1"/>
          </p:cNvSpPr>
          <p:nvPr>
            <p:ph idx="1"/>
          </p:nvPr>
        </p:nvSpPr>
        <p:spPr>
          <a:xfrm>
            <a:off x="428596" y="1643050"/>
            <a:ext cx="7920880" cy="3517851"/>
          </a:xfrm>
        </p:spPr>
        <p:txBody>
          <a:bodyPr/>
          <a:lstStyle/>
          <a:p>
            <a:pPr algn="just"/>
            <a:r>
              <a:rPr lang="en-IN" sz="2400" dirty="0"/>
              <a:t>One way to achieve modularity in the operating system is the layered approach. It breaks the OS into a number of smaller layers, each of which rests on the layer below it, and relies solely on the services provided by the next lower layer.</a:t>
            </a:r>
            <a:endParaRPr lang="en-IN" dirty="0"/>
          </a:p>
          <a:p>
            <a:pPr algn="just"/>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1" y="3150926"/>
            <a:ext cx="4610911" cy="330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83568" y="3428999"/>
            <a:ext cx="3168352" cy="3024336"/>
          </a:xfrm>
          <a:prstGeom prst="rect">
            <a:avLst/>
          </a:prstGeom>
          <a:noFill/>
          <a:ln>
            <a:noFill/>
          </a:ln>
        </p:spPr>
      </p:pic>
      <p:pic>
        <p:nvPicPr>
          <p:cNvPr id="9" name="Picture 8">
            <a:extLst>
              <a:ext uri="{FF2B5EF4-FFF2-40B4-BE49-F238E27FC236}">
                <a16:creationId xmlns:a16="http://schemas.microsoft.com/office/drawing/2014/main" xmlns="" id="{1ADD32AA-0C7B-DD4D-B581-EDA4F3E50339}"/>
              </a:ext>
            </a:extLst>
          </p:cNvPr>
          <p:cNvPicPr>
            <a:picLocks noChangeAspect="1"/>
          </p:cNvPicPr>
          <p:nvPr/>
        </p:nvPicPr>
        <p:blipFill>
          <a:blip r:embed="rId4"/>
          <a:stretch>
            <a:fillRect/>
          </a:stretch>
        </p:blipFill>
        <p:spPr>
          <a:xfrm>
            <a:off x="346691" y="211137"/>
            <a:ext cx="1193800" cy="939800"/>
          </a:xfrm>
          <a:prstGeom prst="rect">
            <a:avLst/>
          </a:prstGeom>
        </p:spPr>
      </p:pic>
    </p:spTree>
    <p:extLst>
      <p:ext uri="{BB962C8B-B14F-4D97-AF65-F5344CB8AC3E}">
        <p14:creationId xmlns:p14="http://schemas.microsoft.com/office/powerpoint/2010/main" val="1138923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OS Part 1: Structural Design of Operating System - YouTube"/>
          <p:cNvPicPr>
            <a:picLocks noChangeAspect="1" noChangeArrowheads="1"/>
          </p:cNvPicPr>
          <p:nvPr/>
        </p:nvPicPr>
        <p:blipFill>
          <a:blip r:embed="rId2"/>
          <a:srcRect/>
          <a:stretch>
            <a:fillRect/>
          </a:stretch>
        </p:blipFill>
        <p:spPr bwMode="auto">
          <a:xfrm>
            <a:off x="714348" y="1428736"/>
            <a:ext cx="7929618" cy="4857784"/>
          </a:xfrm>
          <a:prstGeom prst="rect">
            <a:avLst/>
          </a:prstGeom>
          <a:noFill/>
        </p:spPr>
      </p:pic>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96752"/>
            <a:ext cx="8229600" cy="1143000"/>
          </a:xfrm>
        </p:spPr>
        <p:txBody>
          <a:bodyPr>
            <a:normAutofit/>
          </a:bodyPr>
          <a:lstStyle/>
          <a:p>
            <a:r>
              <a:rPr lang="en-US" sz="3600" b="1" dirty="0">
                <a:solidFill>
                  <a:srgbClr val="00B050"/>
                </a:solidFill>
              </a:rPr>
              <a:t>UNIX STRUCTURE</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2204864"/>
            <a:ext cx="7416824" cy="349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3495173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08720"/>
            <a:ext cx="8229600" cy="1143000"/>
          </a:xfrm>
        </p:spPr>
        <p:txBody>
          <a:bodyPr>
            <a:normAutofit/>
          </a:bodyPr>
          <a:lstStyle/>
          <a:p>
            <a:r>
              <a:rPr lang="en-US" sz="3600" b="1" dirty="0">
                <a:solidFill>
                  <a:srgbClr val="00B050"/>
                </a:solidFill>
              </a:rPr>
              <a:t>UNIX</a:t>
            </a:r>
          </a:p>
        </p:txBody>
      </p:sp>
      <p:pic>
        <p:nvPicPr>
          <p:cNvPr id="6" name="Picture 103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006" t="7187" r="1036" b="6862"/>
          <a:stretch>
            <a:fillRect/>
          </a:stretch>
        </p:blipFill>
        <p:spPr bwMode="auto">
          <a:xfrm>
            <a:off x="1259632" y="1844824"/>
            <a:ext cx="6984776" cy="4362668"/>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609883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052736"/>
            <a:ext cx="8229600" cy="1143000"/>
          </a:xfrm>
        </p:spPr>
        <p:txBody>
          <a:bodyPr>
            <a:normAutofit/>
          </a:bodyPr>
          <a:lstStyle/>
          <a:p>
            <a:r>
              <a:rPr lang="en-US" sz="3600" b="1" dirty="0">
                <a:solidFill>
                  <a:srgbClr val="00B050"/>
                </a:solidFill>
              </a:rPr>
              <a:t>VIRTUAL MACHINE</a:t>
            </a:r>
            <a:endParaRPr lang="en-US" sz="3600" dirty="0">
              <a:solidFill>
                <a:srgbClr val="00B050"/>
              </a:solidFill>
            </a:endParaRPr>
          </a:p>
        </p:txBody>
      </p:sp>
      <p:sp>
        <p:nvSpPr>
          <p:cNvPr id="3" name="Content Placeholder 2"/>
          <p:cNvSpPr>
            <a:spLocks noGrp="1"/>
          </p:cNvSpPr>
          <p:nvPr>
            <p:ph idx="1"/>
          </p:nvPr>
        </p:nvSpPr>
        <p:spPr>
          <a:xfrm>
            <a:off x="539552" y="1988840"/>
            <a:ext cx="8147248" cy="4137323"/>
          </a:xfrm>
        </p:spPr>
        <p:txBody>
          <a:bodyPr numCol="2">
            <a:normAutofit/>
          </a:bodyPr>
          <a:lstStyle/>
          <a:p>
            <a:pPr algn="just"/>
            <a:r>
              <a:rPr lang="en-US" sz="1800" dirty="0"/>
              <a:t>In a Virtual Machine - each process "seems" to execute on its own processor with its own memory, devices, etc.</a:t>
            </a:r>
          </a:p>
          <a:p>
            <a:pPr algn="just"/>
            <a:r>
              <a:rPr lang="en-US" sz="1800" dirty="0"/>
              <a:t>The resources of the physical machine are shared. Virtual devices are sliced out of the physical ones. Virtual disks are subsets of physical ones.</a:t>
            </a:r>
          </a:p>
          <a:p>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61" y="4437112"/>
            <a:ext cx="396044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018729"/>
            <a:ext cx="3240360" cy="421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xmlns="" id="{1ADD32AA-0C7B-DD4D-B581-EDA4F3E50339}"/>
              </a:ext>
            </a:extLst>
          </p:cNvPr>
          <p:cNvPicPr>
            <a:picLocks noChangeAspect="1"/>
          </p:cNvPicPr>
          <p:nvPr/>
        </p:nvPicPr>
        <p:blipFill>
          <a:blip r:embed="rId4"/>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13631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1143000"/>
          </a:xfrm>
        </p:spPr>
        <p:txBody>
          <a:bodyPr>
            <a:normAutofit/>
          </a:bodyPr>
          <a:lstStyle/>
          <a:p>
            <a:r>
              <a:rPr lang="en-US" sz="3600" b="1" dirty="0">
                <a:solidFill>
                  <a:srgbClr val="00B050"/>
                </a:solidFill>
              </a:rPr>
              <a:t>VIRTUAL MACHINE</a:t>
            </a:r>
          </a:p>
        </p:txBody>
      </p:sp>
      <p:pic>
        <p:nvPicPr>
          <p:cNvPr id="6" name="Picture 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760" t="5832" r="1003" b="11989"/>
          <a:stretch>
            <a:fillRect/>
          </a:stretch>
        </p:blipFill>
        <p:spPr bwMode="auto">
          <a:xfrm>
            <a:off x="1259632" y="1916832"/>
            <a:ext cx="6847259" cy="4295995"/>
          </a:xfrm>
          <a:prstGeom prst="rect">
            <a:avLst/>
          </a:prstGeom>
          <a:noFill/>
          <a:ln w="76200" cmpd="tri">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3165658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80728"/>
            <a:ext cx="8229600" cy="1143000"/>
          </a:xfrm>
        </p:spPr>
        <p:txBody>
          <a:bodyPr>
            <a:normAutofit/>
          </a:bodyPr>
          <a:lstStyle/>
          <a:p>
            <a:r>
              <a:rPr lang="en-US" sz="3600" b="1" dirty="0">
                <a:solidFill>
                  <a:srgbClr val="FF0000"/>
                </a:solidFill>
              </a:rPr>
              <a:t>OPERATING SYSTEM SERVICES</a:t>
            </a:r>
          </a:p>
        </p:txBody>
      </p:sp>
      <p:sp>
        <p:nvSpPr>
          <p:cNvPr id="3" name="Content Placeholder 2"/>
          <p:cNvSpPr>
            <a:spLocks noGrp="1"/>
          </p:cNvSpPr>
          <p:nvPr>
            <p:ph idx="1"/>
          </p:nvPr>
        </p:nvSpPr>
        <p:spPr>
          <a:xfrm>
            <a:off x="599158" y="1844824"/>
            <a:ext cx="7920880" cy="4824536"/>
          </a:xfrm>
        </p:spPr>
        <p:txBody>
          <a:bodyPr>
            <a:normAutofit fontScale="85000" lnSpcReduction="20000"/>
          </a:bodyPr>
          <a:lstStyle/>
          <a:p>
            <a:pPr algn="just"/>
            <a:r>
              <a:rPr lang="en-US" sz="2600" dirty="0"/>
              <a:t>An OS provides environment for the execution of programs. </a:t>
            </a:r>
          </a:p>
          <a:p>
            <a:pPr algn="just"/>
            <a:r>
              <a:rPr lang="en-US" sz="2600" dirty="0"/>
              <a:t>It provides certain services to programs and to the users of those programs.</a:t>
            </a:r>
          </a:p>
          <a:p>
            <a:pPr lvl="0" algn="just"/>
            <a:r>
              <a:rPr lang="en-US" sz="2600" dirty="0"/>
              <a:t>These OS services are provided for the convenience of the programmer, to make the programming task easier. One set of operating-system services provides functions that are helpful to the user are,</a:t>
            </a:r>
          </a:p>
          <a:p>
            <a:pPr lvl="1" algn="just"/>
            <a:r>
              <a:rPr lang="en-US" sz="2600" b="1" dirty="0">
                <a:ln>
                  <a:solidFill>
                    <a:schemeClr val="accent1"/>
                  </a:solidFill>
                </a:ln>
                <a:solidFill>
                  <a:srgbClr val="00B050"/>
                </a:solidFill>
              </a:rPr>
              <a:t>PROGRAM EXECUTION</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I/O OPERATIONS</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FILE-SYSTEM MANIPULATION</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COMMUNICATIONS</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ERROR DETECTION</a:t>
            </a:r>
          </a:p>
          <a:p>
            <a:pPr lvl="1" algn="just"/>
            <a:r>
              <a:rPr lang="en-US" sz="2600" b="1" dirty="0">
                <a:ln>
                  <a:solidFill>
                    <a:schemeClr val="accent1"/>
                  </a:solidFill>
                </a:ln>
                <a:solidFill>
                  <a:srgbClr val="00B050"/>
                </a:solidFill>
              </a:rPr>
              <a:t>RESOURCE ALLOCATION</a:t>
            </a:r>
            <a:endParaRPr lang="en-US" sz="2600" dirty="0">
              <a:ln>
                <a:solidFill>
                  <a:schemeClr val="accent1"/>
                </a:solidFill>
              </a:ln>
              <a:solidFill>
                <a:srgbClr val="00B050"/>
              </a:solidFill>
            </a:endParaRPr>
          </a:p>
          <a:p>
            <a:pPr lvl="1" algn="just"/>
            <a:r>
              <a:rPr lang="en-US" sz="2600" b="1" dirty="0">
                <a:ln>
                  <a:solidFill>
                    <a:schemeClr val="accent1"/>
                  </a:solidFill>
                </a:ln>
                <a:solidFill>
                  <a:srgbClr val="00B050"/>
                </a:solidFill>
              </a:rPr>
              <a:t>PROTECTION AND SECURITY</a:t>
            </a:r>
            <a:endParaRPr lang="en-US" sz="2600" dirty="0">
              <a:ln>
                <a:solidFill>
                  <a:schemeClr val="accent1"/>
                </a:solidFill>
              </a:ln>
              <a:solidFill>
                <a:srgbClr val="00B050"/>
              </a:solidFill>
            </a:endParaRPr>
          </a:p>
          <a:p>
            <a:pPr algn="just"/>
            <a:endParaRPr lang="en-US" sz="2400" dirty="0"/>
          </a:p>
          <a:p>
            <a:pPr lvl="0" algn="just"/>
            <a:endParaRPr lang="en-US" sz="2400" dirty="0"/>
          </a:p>
          <a:p>
            <a:endParaRPr lang="en-US"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42093155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39850"/>
          </a:xfrm>
        </p:spPr>
        <p:txBody>
          <a:bodyPr>
            <a:normAutofit fontScale="90000"/>
          </a:bodyPr>
          <a:lstStyle/>
          <a:p>
            <a:r>
              <a:rPr lang="en-IN" sz="3200" dirty="0"/>
              <a:t/>
            </a:r>
            <a:br>
              <a:rPr lang="en-IN" sz="3200" dirty="0"/>
            </a:br>
            <a:r>
              <a:rPr lang="en-IN" sz="3200" dirty="0"/>
              <a:t/>
            </a:r>
            <a:br>
              <a:rPr lang="en-IN" sz="3200" dirty="0"/>
            </a:br>
            <a:r>
              <a:rPr lang="en-US" sz="3200" b="1" dirty="0">
                <a:solidFill>
                  <a:srgbClr val="FF0000"/>
                </a:solidFill>
              </a:rPr>
              <a:t>OPERATING SYSTEM SERVICES</a:t>
            </a:r>
            <a:endParaRPr lang="en-IN" sz="3200" dirty="0"/>
          </a:p>
        </p:txBody>
      </p:sp>
      <p:sp>
        <p:nvSpPr>
          <p:cNvPr id="3" name="Content Placeholder 2"/>
          <p:cNvSpPr>
            <a:spLocks noGrp="1"/>
          </p:cNvSpPr>
          <p:nvPr>
            <p:ph idx="1"/>
          </p:nvPr>
        </p:nvSpPr>
        <p:spPr/>
        <p:txBody>
          <a:bodyPr/>
          <a:lstStyle/>
          <a:p>
            <a:endParaRPr lang="en-IN"/>
          </a:p>
        </p:txBody>
      </p:sp>
      <p:pic>
        <p:nvPicPr>
          <p:cNvPr id="1026" name="Picture 2" descr="https://www.cs.uic.edu/~jbell/CourseNotes/OperatingSystems/images/Chapter2/2_01_OS_Services.jpg"/>
          <p:cNvPicPr>
            <a:picLocks noChangeAspect="1" noChangeArrowheads="1"/>
          </p:cNvPicPr>
          <p:nvPr/>
        </p:nvPicPr>
        <p:blipFill>
          <a:blip r:embed="rId2"/>
          <a:srcRect/>
          <a:stretch>
            <a:fillRect/>
          </a:stretch>
        </p:blipFill>
        <p:spPr bwMode="auto">
          <a:xfrm>
            <a:off x="500034" y="1571612"/>
            <a:ext cx="8072494" cy="4786346"/>
          </a:xfrm>
          <a:prstGeom prst="rect">
            <a:avLst/>
          </a:prstGeom>
          <a:noFill/>
        </p:spPr>
      </p:pic>
      <p:pic>
        <p:nvPicPr>
          <p:cNvPr id="6" name="Picture 5">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980728"/>
            <a:ext cx="8229600" cy="1143000"/>
          </a:xfrm>
        </p:spPr>
        <p:txBody>
          <a:bodyPr>
            <a:normAutofit/>
          </a:bodyPr>
          <a:lstStyle/>
          <a:p>
            <a:r>
              <a:rPr lang="en-US" sz="3600" b="1" dirty="0">
                <a:solidFill>
                  <a:srgbClr val="FF0000"/>
                </a:solidFill>
              </a:rPr>
              <a:t>SYSTEM CALLS</a:t>
            </a:r>
          </a:p>
        </p:txBody>
      </p:sp>
      <p:sp>
        <p:nvSpPr>
          <p:cNvPr id="3" name="Content Placeholder 2"/>
          <p:cNvSpPr>
            <a:spLocks noGrp="1"/>
          </p:cNvSpPr>
          <p:nvPr>
            <p:ph idx="1"/>
          </p:nvPr>
        </p:nvSpPr>
        <p:spPr>
          <a:xfrm>
            <a:off x="557982" y="1772816"/>
            <a:ext cx="8003232" cy="4680520"/>
          </a:xfrm>
        </p:spPr>
        <p:txBody>
          <a:bodyPr>
            <a:normAutofit lnSpcReduction="10000"/>
          </a:bodyPr>
          <a:lstStyle/>
          <a:p>
            <a:pPr lvl="0" algn="just"/>
            <a:r>
              <a:rPr lang="en-US" sz="3100" dirty="0"/>
              <a:t>System calls provide the interface between a process and the operating system. </a:t>
            </a:r>
          </a:p>
          <a:p>
            <a:pPr>
              <a:lnSpc>
                <a:spcPct val="90000"/>
              </a:lnSpc>
            </a:pPr>
            <a:r>
              <a:rPr lang="en-US" sz="2800" dirty="0"/>
              <a:t>Typically written in a high-level language (C or C++)</a:t>
            </a:r>
          </a:p>
          <a:p>
            <a:pPr>
              <a:lnSpc>
                <a:spcPct val="90000"/>
              </a:lnSpc>
            </a:pPr>
            <a:endParaRPr lang="en-US" sz="700" dirty="0"/>
          </a:p>
          <a:p>
            <a:pPr>
              <a:lnSpc>
                <a:spcPct val="90000"/>
              </a:lnSpc>
            </a:pPr>
            <a:r>
              <a:rPr lang="en-US" sz="2800" dirty="0"/>
              <a:t>Mostly accessed by programs via a high-level </a:t>
            </a:r>
            <a:r>
              <a:rPr lang="en-US" sz="2800" b="1" dirty="0">
                <a:solidFill>
                  <a:srgbClr val="3366FF"/>
                </a:solidFill>
              </a:rPr>
              <a:t>Application Program Interface (API)</a:t>
            </a:r>
            <a:r>
              <a:rPr lang="en-US" sz="2800" dirty="0">
                <a:solidFill>
                  <a:srgbClr val="3366FF"/>
                </a:solidFill>
              </a:rPr>
              <a:t> </a:t>
            </a:r>
            <a:r>
              <a:rPr lang="en-US" sz="2800" dirty="0"/>
              <a:t>rather than direct system call use</a:t>
            </a:r>
          </a:p>
          <a:p>
            <a:pPr>
              <a:lnSpc>
                <a:spcPct val="90000"/>
              </a:lnSpc>
            </a:pPr>
            <a:endParaRPr lang="en-US" sz="700" dirty="0"/>
          </a:p>
          <a:p>
            <a:pPr>
              <a:lnSpc>
                <a:spcPct val="90000"/>
              </a:lnSpc>
            </a:pPr>
            <a:r>
              <a:rPr lang="en-US" sz="2800" dirty="0"/>
              <a:t>Three most common APIs are Win32 API for Windows, POSIX API for POSIX-based systems (including virtually all versions of UNIX, Linux, and Mac OS X), and Java API for the Java virtual machine (JVM)</a:t>
            </a:r>
          </a:p>
          <a:p>
            <a:pPr algn="just"/>
            <a:endParaRPr lang="en-US" sz="2800" dirty="0"/>
          </a:p>
          <a:p>
            <a:pPr algn="just"/>
            <a:endParaRPr lang="en-US" sz="2400"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3619081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IN" dirty="0" smtClean="0"/>
              <a:t>References:</a:t>
            </a:r>
          </a:p>
          <a:p>
            <a:pPr marL="0" indent="0">
              <a:buNone/>
            </a:pPr>
            <a:endParaRPr lang="en-IN" dirty="0"/>
          </a:p>
        </p:txBody>
      </p:sp>
      <p:pic>
        <p:nvPicPr>
          <p:cNvPr id="5" name="Picture 4"/>
          <p:cNvPicPr>
            <a:picLocks noChangeAspect="1"/>
          </p:cNvPicPr>
          <p:nvPr/>
        </p:nvPicPr>
        <p:blipFill>
          <a:blip r:embed="rId2"/>
          <a:stretch>
            <a:fillRect/>
          </a:stretch>
        </p:blipFill>
        <p:spPr>
          <a:xfrm>
            <a:off x="457200" y="2348880"/>
            <a:ext cx="8229600" cy="1264596"/>
          </a:xfrm>
          <a:prstGeom prst="rect">
            <a:avLst/>
          </a:prstGeom>
        </p:spPr>
      </p:pic>
      <p:pic>
        <p:nvPicPr>
          <p:cNvPr id="6" name="Picture 5">
            <a:extLst>
              <a:ext uri="{FF2B5EF4-FFF2-40B4-BE49-F238E27FC236}">
                <a16:creationId xmlns:a16="http://schemas.microsoft.com/office/drawing/2014/main" xmlns="" id="{4D1DE0A2-AF3D-8540-8C62-3DB66428BC49}"/>
              </a:ext>
            </a:extLst>
          </p:cNvPr>
          <p:cNvPicPr>
            <a:picLocks noChangeAspect="1"/>
          </p:cNvPicPr>
          <p:nvPr/>
        </p:nvPicPr>
        <p:blipFill>
          <a:blip r:embed="rId3"/>
          <a:stretch>
            <a:fillRect/>
          </a:stretch>
        </p:blipFill>
        <p:spPr>
          <a:xfrm>
            <a:off x="-5644" y="38106"/>
            <a:ext cx="9144000" cy="900826"/>
          </a:xfrm>
          <a:prstGeom prst="rect">
            <a:avLst/>
          </a:prstGeom>
        </p:spPr>
      </p:pic>
    </p:spTree>
    <p:extLst>
      <p:ext uri="{BB962C8B-B14F-4D97-AF65-F5344CB8AC3E}">
        <p14:creationId xmlns:p14="http://schemas.microsoft.com/office/powerpoint/2010/main" val="41345035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44" y="823212"/>
            <a:ext cx="8229600" cy="1143000"/>
          </a:xfrm>
        </p:spPr>
        <p:txBody>
          <a:bodyPr>
            <a:normAutofit fontScale="90000"/>
          </a:bodyPr>
          <a:lstStyle/>
          <a:p>
            <a:r>
              <a:rPr lang="en-IN" dirty="0" smtClean="0"/>
              <a:t/>
            </a:r>
            <a:br>
              <a:rPr lang="en-IN" dirty="0" smtClean="0"/>
            </a:br>
            <a:r>
              <a:rPr lang="en-US" b="1" dirty="0">
                <a:solidFill>
                  <a:srgbClr val="FF0000"/>
                </a:solidFill>
              </a:rPr>
              <a:t>SYSTEM CALLS</a:t>
            </a:r>
            <a:endParaRPr lang="en-IN" dirty="0"/>
          </a:p>
        </p:txBody>
      </p:sp>
      <p:pic>
        <p:nvPicPr>
          <p:cNvPr id="4" name="Content Placeholder 3"/>
          <p:cNvPicPr>
            <a:picLocks noGrp="1" noChangeAspect="1"/>
          </p:cNvPicPr>
          <p:nvPr>
            <p:ph idx="1"/>
          </p:nvPr>
        </p:nvPicPr>
        <p:blipFill>
          <a:blip r:embed="rId2"/>
          <a:stretch>
            <a:fillRect/>
          </a:stretch>
        </p:blipFill>
        <p:spPr>
          <a:xfrm>
            <a:off x="889854" y="2204864"/>
            <a:ext cx="7366580" cy="4104456"/>
          </a:xfrm>
          <a:prstGeom prst="rect">
            <a:avLst/>
          </a:prstGeom>
        </p:spPr>
      </p:pic>
      <p:pic>
        <p:nvPicPr>
          <p:cNvPr id="6" name="Picture 5">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161936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3234" y="1928802"/>
            <a:ext cx="6673142" cy="4380518"/>
          </a:xfrm>
          <a:prstGeom prst="rect">
            <a:avLst/>
          </a:prstGeom>
          <a:noFill/>
          <a:ln>
            <a:noFill/>
          </a:ln>
        </p:spPr>
      </p:pic>
      <p:sp>
        <p:nvSpPr>
          <p:cNvPr id="8" name="TextBox 7"/>
          <p:cNvSpPr txBox="1"/>
          <p:nvPr/>
        </p:nvSpPr>
        <p:spPr>
          <a:xfrm>
            <a:off x="1071538" y="1285860"/>
            <a:ext cx="7500990" cy="1015663"/>
          </a:xfrm>
          <a:prstGeom prst="rect">
            <a:avLst/>
          </a:prstGeom>
          <a:noFill/>
        </p:spPr>
        <p:txBody>
          <a:bodyPr wrap="square" rtlCol="0">
            <a:spAutoFit/>
          </a:bodyPr>
          <a:lstStyle/>
          <a:p>
            <a:r>
              <a:rPr lang="en-IN" sz="2000" dirty="0"/>
              <a:t>Illustrates the sequence of system calls required to copy a file</a:t>
            </a:r>
          </a:p>
          <a:p>
            <a:r>
              <a:rPr lang="en-IN" sz="2000" dirty="0"/>
              <a:t/>
            </a:r>
            <a:br>
              <a:rPr lang="en-IN" sz="2000" dirty="0"/>
            </a:br>
            <a:endParaRPr lang="en-IN" sz="2000"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101881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s://www.cs.uic.edu/~jbell/CourseNotes/OperatingSystems/images/Chapter2/2_06_Open.jpg"/>
          <p:cNvPicPr>
            <a:picLocks noChangeAspect="1" noChangeArrowheads="1"/>
          </p:cNvPicPr>
          <p:nvPr/>
        </p:nvPicPr>
        <p:blipFill>
          <a:blip r:embed="rId2"/>
          <a:srcRect/>
          <a:stretch>
            <a:fillRect/>
          </a:stretch>
        </p:blipFill>
        <p:spPr bwMode="auto">
          <a:xfrm>
            <a:off x="928662" y="2285992"/>
            <a:ext cx="6838950" cy="4181475"/>
          </a:xfrm>
          <a:prstGeom prst="rect">
            <a:avLst/>
          </a:prstGeom>
          <a:noFill/>
        </p:spPr>
      </p:pic>
      <p:sp>
        <p:nvSpPr>
          <p:cNvPr id="8" name="TextBox 7"/>
          <p:cNvSpPr txBox="1"/>
          <p:nvPr/>
        </p:nvSpPr>
        <p:spPr>
          <a:xfrm>
            <a:off x="1000100" y="1571612"/>
            <a:ext cx="7215238" cy="369332"/>
          </a:xfrm>
          <a:prstGeom prst="rect">
            <a:avLst/>
          </a:prstGeom>
          <a:noFill/>
        </p:spPr>
        <p:txBody>
          <a:bodyPr wrap="square" rtlCol="0">
            <a:spAutoFit/>
          </a:bodyPr>
          <a:lstStyle/>
          <a:p>
            <a:r>
              <a:rPr lang="en-IN" b="1" dirty="0"/>
              <a:t>                 User application invoking the open( ) system call</a:t>
            </a:r>
            <a:endParaRPr lang="en-IN"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715008" y="2714620"/>
            <a:ext cx="3214710" cy="1928826"/>
          </a:xfrm>
        </p:spPr>
        <p:txBody>
          <a:bodyPr>
            <a:noAutofit/>
          </a:bodyPr>
          <a:lstStyle/>
          <a:p>
            <a:pPr eaLnBrk="1" hangingPunct="1"/>
            <a:r>
              <a:rPr lang="en-US" sz="3600" dirty="0"/>
              <a:t>Standard C Library Example</a:t>
            </a:r>
          </a:p>
        </p:txBody>
      </p:sp>
      <p:sp>
        <p:nvSpPr>
          <p:cNvPr id="19459" name="Rectangle 3"/>
          <p:cNvSpPr>
            <a:spLocks noGrp="1" noChangeArrowheads="1"/>
          </p:cNvSpPr>
          <p:nvPr>
            <p:ph type="body" idx="1"/>
          </p:nvPr>
        </p:nvSpPr>
        <p:spPr>
          <a:xfrm>
            <a:off x="785786" y="1285860"/>
            <a:ext cx="7642225" cy="5078412"/>
          </a:xfrm>
        </p:spPr>
        <p:txBody>
          <a:bodyPr/>
          <a:lstStyle/>
          <a:p>
            <a:r>
              <a:rPr lang="en-US" dirty="0"/>
              <a:t>C program invoking </a:t>
            </a:r>
            <a:r>
              <a:rPr lang="en-US" dirty="0" err="1"/>
              <a:t>printf</a:t>
            </a:r>
            <a:r>
              <a:rPr lang="en-US" dirty="0"/>
              <a:t>() library call, which calls write() system call</a:t>
            </a:r>
          </a:p>
        </p:txBody>
      </p:sp>
      <p:pic>
        <p:nvPicPr>
          <p:cNvPr id="19460" name="Picture 4"/>
          <p:cNvPicPr>
            <a:picLocks noChangeAspect="1" noChangeArrowheads="1"/>
          </p:cNvPicPr>
          <p:nvPr/>
        </p:nvPicPr>
        <p:blipFill>
          <a:blip r:embed="rId3"/>
          <a:srcRect l="18286" t="2666" r="17346" b="1784"/>
          <a:stretch>
            <a:fillRect/>
          </a:stretch>
        </p:blipFill>
        <p:spPr bwMode="auto">
          <a:xfrm>
            <a:off x="571472" y="2357430"/>
            <a:ext cx="5132395" cy="4167914"/>
          </a:xfrm>
          <a:prstGeom prst="rect">
            <a:avLst/>
          </a:prstGeom>
          <a:noFill/>
          <a:ln w="38100" cmpd="dbl">
            <a:solidFill>
              <a:schemeClr val="bg1"/>
            </a:solidFill>
            <a:miter lim="800000"/>
            <a:headEnd/>
            <a:tailEnd/>
          </a:ln>
        </p:spPr>
      </p:pic>
      <p:pic>
        <p:nvPicPr>
          <p:cNvPr id="7" name="Picture 6">
            <a:extLst>
              <a:ext uri="{FF2B5EF4-FFF2-40B4-BE49-F238E27FC236}">
                <a16:creationId xmlns:a16="http://schemas.microsoft.com/office/drawing/2014/main" xmlns="" id="{1ADD32AA-0C7B-DD4D-B581-EDA4F3E50339}"/>
              </a:ext>
            </a:extLst>
          </p:cNvPr>
          <p:cNvPicPr>
            <a:picLocks noChangeAspect="1"/>
          </p:cNvPicPr>
          <p:nvPr/>
        </p:nvPicPr>
        <p:blipFill>
          <a:blip r:embed="rId4"/>
          <a:stretch>
            <a:fillRect/>
          </a:stretch>
        </p:blipFill>
        <p:spPr>
          <a:xfrm>
            <a:off x="346691" y="211137"/>
            <a:ext cx="1193800" cy="9398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lvl="0" algn="just">
              <a:buNone/>
            </a:pPr>
            <a:r>
              <a:rPr lang="en-US" sz="3100" dirty="0"/>
              <a:t>Three general methods are used to pass parameters between a running program and the operating system.</a:t>
            </a:r>
          </a:p>
          <a:p>
            <a:pPr lvl="1" algn="just"/>
            <a:r>
              <a:rPr lang="en-US" sz="3100" dirty="0"/>
              <a:t>Simplest approach is to pass parameters in registers.</a:t>
            </a:r>
          </a:p>
          <a:p>
            <a:pPr lvl="1" algn="just"/>
            <a:r>
              <a:rPr lang="en-US" sz="3100" dirty="0"/>
              <a:t>Store the parameters in a table in memory, and the table address is passed as a parameter in a register </a:t>
            </a:r>
          </a:p>
          <a:p>
            <a:pPr lvl="1" algn="just"/>
            <a:r>
              <a:rPr lang="en-US" sz="3100" dirty="0"/>
              <a:t>Push (store) the parameters onto the stack by the program, and pop off the stack by operating system.</a:t>
            </a:r>
          </a:p>
          <a:p>
            <a:endParaRPr lang="en-IN"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500174"/>
            <a:ext cx="8033546" cy="874356"/>
          </a:xfrm>
        </p:spPr>
        <p:txBody>
          <a:bodyPr>
            <a:normAutofit fontScale="90000"/>
          </a:bodyPr>
          <a:lstStyle/>
          <a:p>
            <a:r>
              <a:rPr lang="en-IN" sz="3600" b="1" dirty="0"/>
              <a:t>Passing of parameters as a table</a:t>
            </a:r>
            <a:r>
              <a:rPr lang="en-IN" sz="3600" dirty="0"/>
              <a:t/>
            </a:r>
            <a:br>
              <a:rPr lang="en-IN" sz="3600" dirty="0"/>
            </a:br>
            <a:endParaRPr lang="en-IN" sz="3600" b="1" dirty="0"/>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2420888"/>
            <a:ext cx="7198201" cy="3802100"/>
          </a:xfrm>
          <a:prstGeom prst="rect">
            <a:avLst/>
          </a:prstGeom>
          <a:noFill/>
          <a:ln>
            <a:noFill/>
          </a:ln>
        </p:spPr>
      </p:pic>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1338902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052736"/>
            <a:ext cx="8229600" cy="1143000"/>
          </a:xfrm>
        </p:spPr>
        <p:txBody>
          <a:bodyPr>
            <a:normAutofit/>
          </a:bodyPr>
          <a:lstStyle/>
          <a:p>
            <a:r>
              <a:rPr lang="en-US" sz="3600" b="1" dirty="0">
                <a:solidFill>
                  <a:srgbClr val="00B050"/>
                </a:solidFill>
              </a:rPr>
              <a:t>TYPES OF SYSTEM CALLS</a:t>
            </a:r>
            <a:endParaRPr lang="en-US" sz="3600" dirty="0">
              <a:solidFill>
                <a:srgbClr val="00B050"/>
              </a:solidFill>
            </a:endParaRPr>
          </a:p>
        </p:txBody>
      </p:sp>
      <p:sp>
        <p:nvSpPr>
          <p:cNvPr id="3" name="Content Placeholder 2"/>
          <p:cNvSpPr>
            <a:spLocks noGrp="1"/>
          </p:cNvSpPr>
          <p:nvPr>
            <p:ph idx="1"/>
          </p:nvPr>
        </p:nvSpPr>
        <p:spPr>
          <a:xfrm>
            <a:off x="755576" y="2132856"/>
            <a:ext cx="7931224" cy="4209331"/>
          </a:xfrm>
        </p:spPr>
        <p:txBody>
          <a:bodyPr/>
          <a:lstStyle/>
          <a:p>
            <a:pPr lvl="0"/>
            <a:r>
              <a:rPr lang="en-US" dirty="0"/>
              <a:t>System calls can be grouped roughly in to five categories:</a:t>
            </a:r>
          </a:p>
          <a:p>
            <a:pPr lvl="1"/>
            <a:r>
              <a:rPr lang="en-US" b="1" dirty="0"/>
              <a:t>Process control </a:t>
            </a:r>
          </a:p>
          <a:p>
            <a:pPr lvl="1"/>
            <a:r>
              <a:rPr lang="en-US" b="1" dirty="0"/>
              <a:t>File management </a:t>
            </a:r>
          </a:p>
          <a:p>
            <a:pPr lvl="1"/>
            <a:r>
              <a:rPr lang="en-US" b="1" dirty="0"/>
              <a:t>Device management </a:t>
            </a:r>
            <a:endParaRPr lang="en-US" sz="2400" dirty="0"/>
          </a:p>
          <a:p>
            <a:pPr lvl="1"/>
            <a:r>
              <a:rPr lang="en-US" b="1" dirty="0"/>
              <a:t>Information maintenance </a:t>
            </a:r>
            <a:endParaRPr lang="en-US" sz="2400" dirty="0"/>
          </a:p>
          <a:p>
            <a:pPr lvl="1"/>
            <a:r>
              <a:rPr lang="en-US" b="1" dirty="0"/>
              <a:t>Communications</a:t>
            </a:r>
            <a:endParaRPr lang="en-US" sz="2400" dirty="0"/>
          </a:p>
          <a:p>
            <a:pPr lvl="1"/>
            <a:endParaRPr lang="en-US"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30246209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28596" y="857232"/>
            <a:ext cx="8229600" cy="1143000"/>
          </a:xfrm>
        </p:spPr>
        <p:txBody>
          <a:bodyPr/>
          <a:lstStyle/>
          <a:p>
            <a:pPr eaLnBrk="1" hangingPunct="1"/>
            <a:r>
              <a:rPr lang="en-US" dirty="0"/>
              <a:t>Types of System Calls</a:t>
            </a:r>
          </a:p>
        </p:txBody>
      </p:sp>
      <p:sp>
        <p:nvSpPr>
          <p:cNvPr id="22531" name="Rectangle 4"/>
          <p:cNvSpPr>
            <a:spLocks noGrp="1" noChangeArrowheads="1"/>
          </p:cNvSpPr>
          <p:nvPr>
            <p:ph type="body" idx="1"/>
          </p:nvPr>
        </p:nvSpPr>
        <p:spPr>
          <a:xfrm>
            <a:off x="500034" y="1785926"/>
            <a:ext cx="8229600" cy="4525963"/>
          </a:xfrm>
        </p:spPr>
        <p:txBody>
          <a:bodyPr>
            <a:normAutofit fontScale="77500" lnSpcReduction="20000"/>
          </a:bodyPr>
          <a:lstStyle/>
          <a:p>
            <a:r>
              <a:rPr lang="en-US" dirty="0"/>
              <a:t>Process control</a:t>
            </a:r>
          </a:p>
          <a:p>
            <a:pPr lvl="1"/>
            <a:r>
              <a:rPr lang="en-US" dirty="0"/>
              <a:t>end, abort</a:t>
            </a:r>
          </a:p>
          <a:p>
            <a:pPr lvl="1"/>
            <a:r>
              <a:rPr lang="en-US" dirty="0"/>
              <a:t>load, execute</a:t>
            </a:r>
          </a:p>
          <a:p>
            <a:pPr lvl="1"/>
            <a:r>
              <a:rPr lang="en-US" dirty="0"/>
              <a:t>create process, terminate process</a:t>
            </a:r>
          </a:p>
          <a:p>
            <a:pPr lvl="1"/>
            <a:r>
              <a:rPr lang="en-US" dirty="0"/>
              <a:t>get process attributes, set process attributes</a:t>
            </a:r>
          </a:p>
          <a:p>
            <a:pPr lvl="1"/>
            <a:r>
              <a:rPr lang="en-US" dirty="0"/>
              <a:t>wait for time</a:t>
            </a:r>
          </a:p>
          <a:p>
            <a:pPr lvl="1"/>
            <a:r>
              <a:rPr lang="en-US" dirty="0"/>
              <a:t>wait event, signal event</a:t>
            </a:r>
          </a:p>
          <a:p>
            <a:pPr lvl="1"/>
            <a:r>
              <a:rPr lang="en-US" dirty="0"/>
              <a:t>allocate and free memory</a:t>
            </a:r>
          </a:p>
          <a:p>
            <a:r>
              <a:rPr lang="en-US" dirty="0"/>
              <a:t>File management</a:t>
            </a:r>
          </a:p>
          <a:p>
            <a:pPr lvl="1"/>
            <a:r>
              <a:rPr lang="en-US" dirty="0"/>
              <a:t>create file, delete file</a:t>
            </a:r>
          </a:p>
          <a:p>
            <a:pPr lvl="1"/>
            <a:r>
              <a:rPr lang="en-US" dirty="0"/>
              <a:t>open, close file</a:t>
            </a:r>
          </a:p>
          <a:p>
            <a:pPr lvl="1"/>
            <a:r>
              <a:rPr lang="en-US" dirty="0"/>
              <a:t>read, write, reposition</a:t>
            </a:r>
          </a:p>
          <a:p>
            <a:pPr lvl="1"/>
            <a:r>
              <a:rPr lang="en-US" dirty="0"/>
              <a:t>get and set file attributes</a:t>
            </a: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00034" y="857232"/>
            <a:ext cx="8229600" cy="1143000"/>
          </a:xfrm>
        </p:spPr>
        <p:txBody>
          <a:bodyPr/>
          <a:lstStyle/>
          <a:p>
            <a:pPr eaLnBrk="1" hangingPunct="1"/>
            <a:r>
              <a:rPr lang="en-US" dirty="0"/>
              <a:t>Types of System Calls (Cont.)</a:t>
            </a:r>
          </a:p>
        </p:txBody>
      </p:sp>
      <p:sp>
        <p:nvSpPr>
          <p:cNvPr id="23555" name="Rectangle 4"/>
          <p:cNvSpPr>
            <a:spLocks noGrp="1" noChangeArrowheads="1"/>
          </p:cNvSpPr>
          <p:nvPr>
            <p:ph type="body" idx="1"/>
          </p:nvPr>
        </p:nvSpPr>
        <p:spPr>
          <a:xfrm>
            <a:off x="428596" y="1857364"/>
            <a:ext cx="8229600" cy="4525963"/>
          </a:xfrm>
        </p:spPr>
        <p:txBody>
          <a:bodyPr>
            <a:normAutofit fontScale="70000" lnSpcReduction="20000"/>
          </a:bodyPr>
          <a:lstStyle/>
          <a:p>
            <a:r>
              <a:rPr lang="en-US" dirty="0"/>
              <a:t>Device management</a:t>
            </a:r>
          </a:p>
          <a:p>
            <a:pPr lvl="1"/>
            <a:r>
              <a:rPr lang="en-US" dirty="0"/>
              <a:t>request device, release device</a:t>
            </a:r>
          </a:p>
          <a:p>
            <a:pPr lvl="1"/>
            <a:r>
              <a:rPr lang="en-US" dirty="0"/>
              <a:t>read, write, reposition</a:t>
            </a:r>
          </a:p>
          <a:p>
            <a:pPr lvl="1"/>
            <a:r>
              <a:rPr lang="en-US" dirty="0"/>
              <a:t>get device attributes, set device attributes</a:t>
            </a:r>
          </a:p>
          <a:p>
            <a:pPr lvl="1"/>
            <a:r>
              <a:rPr lang="en-US" dirty="0"/>
              <a:t>logically attach or detach devices</a:t>
            </a:r>
          </a:p>
          <a:p>
            <a:r>
              <a:rPr lang="en-US" dirty="0"/>
              <a:t>Information maintenance</a:t>
            </a:r>
          </a:p>
          <a:p>
            <a:pPr lvl="1"/>
            <a:r>
              <a:rPr lang="en-US" dirty="0"/>
              <a:t>get time or date, set time or date</a:t>
            </a:r>
          </a:p>
          <a:p>
            <a:pPr lvl="1"/>
            <a:r>
              <a:rPr lang="en-US" dirty="0"/>
              <a:t>get system data, set system data</a:t>
            </a:r>
          </a:p>
          <a:p>
            <a:pPr lvl="1"/>
            <a:r>
              <a:rPr lang="en-US" dirty="0"/>
              <a:t>get and set process, file, or device attributes</a:t>
            </a:r>
          </a:p>
          <a:p>
            <a:r>
              <a:rPr lang="en-US" dirty="0"/>
              <a:t>Communications</a:t>
            </a:r>
          </a:p>
          <a:p>
            <a:pPr lvl="1"/>
            <a:r>
              <a:rPr lang="en-US" dirty="0"/>
              <a:t>create, delete communication connection</a:t>
            </a:r>
          </a:p>
          <a:p>
            <a:pPr lvl="1"/>
            <a:r>
              <a:rPr lang="en-US" dirty="0"/>
              <a:t>send, receive messages</a:t>
            </a:r>
          </a:p>
          <a:p>
            <a:pPr lvl="1"/>
            <a:r>
              <a:rPr lang="en-US" dirty="0"/>
              <a:t>transfer status information</a:t>
            </a:r>
          </a:p>
          <a:p>
            <a:pPr lvl="1"/>
            <a:r>
              <a:rPr lang="en-US" dirty="0"/>
              <a:t>attach and detach remote devices</a:t>
            </a: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785786" y="1019595"/>
            <a:ext cx="8358214" cy="576262"/>
          </a:xfrm>
        </p:spPr>
        <p:txBody>
          <a:bodyPr>
            <a:normAutofit/>
          </a:bodyPr>
          <a:lstStyle/>
          <a:p>
            <a:pPr algn="l" eaLnBrk="1" hangingPunct="1"/>
            <a:r>
              <a:rPr lang="en-US" sz="2800" dirty="0"/>
              <a:t>Examples of Windows and Unix System Calls</a:t>
            </a:r>
          </a:p>
        </p:txBody>
      </p:sp>
      <p:pic>
        <p:nvPicPr>
          <p:cNvPr id="24579" name="Picture 6" descr="OS8-p61"/>
          <p:cNvPicPr>
            <a:picLocks noChangeAspect="1" noChangeArrowheads="1"/>
          </p:cNvPicPr>
          <p:nvPr/>
        </p:nvPicPr>
        <p:blipFill>
          <a:blip r:embed="rId3"/>
          <a:srcRect/>
          <a:stretch>
            <a:fillRect/>
          </a:stretch>
        </p:blipFill>
        <p:spPr bwMode="auto">
          <a:xfrm>
            <a:off x="611560" y="1505370"/>
            <a:ext cx="5395912" cy="5143536"/>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4"/>
          <a:stretch>
            <a:fillRect/>
          </a:stretch>
        </p:blipFill>
        <p:spPr>
          <a:xfrm>
            <a:off x="346691" y="211137"/>
            <a:ext cx="1193800" cy="9398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38932"/>
            <a:ext cx="8229600" cy="5187231"/>
          </a:xfrm>
        </p:spPr>
        <p:txBody>
          <a:bodyPr/>
          <a:lstStyle/>
          <a:p>
            <a:pPr marL="0" indent="0">
              <a:buNone/>
            </a:pPr>
            <a:r>
              <a:rPr lang="en-US" b="1" dirty="0">
                <a:solidFill>
                  <a:srgbClr val="FF0000"/>
                </a:solidFill>
              </a:rPr>
              <a:t>COURSE  OUTCOMES</a:t>
            </a:r>
            <a:endParaRPr lang="en-IN" dirty="0"/>
          </a:p>
        </p:txBody>
      </p:sp>
      <p:pic>
        <p:nvPicPr>
          <p:cNvPr id="4" name="Picture 3">
            <a:extLst>
              <a:ext uri="{FF2B5EF4-FFF2-40B4-BE49-F238E27FC236}">
                <a16:creationId xmlns:a16="http://schemas.microsoft.com/office/drawing/2014/main" xmlns="" id="{4D1DE0A2-AF3D-8540-8C62-3DB66428BC49}"/>
              </a:ext>
            </a:extLst>
          </p:cNvPr>
          <p:cNvPicPr>
            <a:picLocks noChangeAspect="1"/>
          </p:cNvPicPr>
          <p:nvPr/>
        </p:nvPicPr>
        <p:blipFill>
          <a:blip r:embed="rId2"/>
          <a:stretch>
            <a:fillRect/>
          </a:stretch>
        </p:blipFill>
        <p:spPr>
          <a:xfrm>
            <a:off x="-5644" y="38106"/>
            <a:ext cx="9144000" cy="90082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616867263"/>
              </p:ext>
            </p:extLst>
          </p:nvPr>
        </p:nvGraphicFramePr>
        <p:xfrm>
          <a:off x="457200" y="1628801"/>
          <a:ext cx="8229600" cy="4803197"/>
        </p:xfrm>
        <a:graphic>
          <a:graphicData uri="http://schemas.openxmlformats.org/drawingml/2006/table">
            <a:tbl>
              <a:tblPr firstRow="1" firstCol="1" lastRow="1" lastCol="1" bandRow="1" bandCol="1">
                <a:tableStyleId>{5C22544A-7EE6-4342-B048-85BDC9FD1C3A}</a:tableStyleId>
              </a:tblPr>
              <a:tblGrid>
                <a:gridCol w="1480368">
                  <a:extLst>
                    <a:ext uri="{9D8B030D-6E8A-4147-A177-3AD203B41FA5}">
                      <a16:colId xmlns:a16="http://schemas.microsoft.com/office/drawing/2014/main" xmlns="" val="20000"/>
                    </a:ext>
                  </a:extLst>
                </a:gridCol>
                <a:gridCol w="6749232">
                  <a:extLst>
                    <a:ext uri="{9D8B030D-6E8A-4147-A177-3AD203B41FA5}">
                      <a16:colId xmlns:a16="http://schemas.microsoft.com/office/drawing/2014/main" xmlns="" val="20001"/>
                    </a:ext>
                  </a:extLst>
                </a:gridCol>
              </a:tblGrid>
              <a:tr h="940554">
                <a:tc>
                  <a:txBody>
                    <a:bodyPr/>
                    <a:lstStyle/>
                    <a:p>
                      <a:pPr algn="ctr">
                        <a:lnSpc>
                          <a:spcPct val="107000"/>
                        </a:lnSpc>
                        <a:spcAft>
                          <a:spcPts val="800"/>
                        </a:spcAft>
                      </a:pPr>
                      <a:r>
                        <a:rPr lang="en-IN" sz="2000" dirty="0" smtClean="0">
                          <a:solidFill>
                            <a:schemeClr val="tx1"/>
                          </a:solidFill>
                          <a:effectLst/>
                        </a:rPr>
                        <a:t>SCS1501.1</a:t>
                      </a:r>
                      <a:endParaRPr lang="en-US" sz="2000" dirty="0">
                        <a:solidFill>
                          <a:schemeClr val="tx1"/>
                        </a:solidFill>
                        <a:effectLst/>
                        <a:latin typeface="Calibri"/>
                        <a:ea typeface="Calibri"/>
                        <a:cs typeface="Times New Roman"/>
                      </a:endParaRPr>
                    </a:p>
                  </a:txBody>
                  <a:tcPr marL="0" marR="0" marT="0" marB="0" anchor="ctr"/>
                </a:tc>
                <a:tc>
                  <a:txBody>
                    <a:bodyPr/>
                    <a:lstStyle/>
                    <a:p>
                      <a:pPr algn="l" hangingPunct="0">
                        <a:lnSpc>
                          <a:spcPct val="107000"/>
                        </a:lnSpc>
                        <a:spcAft>
                          <a:spcPts val="0"/>
                        </a:spcAft>
                      </a:pPr>
                      <a:r>
                        <a:rPr lang="en-IN" sz="2000" dirty="0" smtClean="0">
                          <a:solidFill>
                            <a:schemeClr val="tx1"/>
                          </a:solidFill>
                          <a:effectLst/>
                        </a:rPr>
                        <a:t>Understand</a:t>
                      </a:r>
                      <a:r>
                        <a:rPr lang="en-IN" sz="2000" baseline="0" dirty="0" smtClean="0">
                          <a:solidFill>
                            <a:schemeClr val="tx1"/>
                          </a:solidFill>
                          <a:effectLst/>
                        </a:rPr>
                        <a:t> the fundamental components of a computer operating system and how computing resources are managed by the operating system</a:t>
                      </a:r>
                      <a:endParaRPr lang="en-US" sz="2000" dirty="0">
                        <a:solidFill>
                          <a:schemeClr val="tx1"/>
                        </a:solidFill>
                        <a:effectLst/>
                        <a:latin typeface="Calibri"/>
                        <a:ea typeface="Calibri"/>
                        <a:cs typeface="Times New Roman"/>
                      </a:endParaRPr>
                    </a:p>
                  </a:txBody>
                  <a:tcPr marL="0" marR="0" marT="0" marB="0" anchor="ctr"/>
                </a:tc>
                <a:extLst>
                  <a:ext uri="{0D108BD9-81ED-4DB2-BD59-A6C34878D82A}">
                    <a16:rowId xmlns:a16="http://schemas.microsoft.com/office/drawing/2014/main" xmlns="" val="10000"/>
                  </a:ext>
                </a:extLst>
              </a:tr>
              <a:tr h="636488">
                <a:tc>
                  <a:txBody>
                    <a:bodyPr/>
                    <a:lstStyle/>
                    <a:p>
                      <a:pPr algn="ctr">
                        <a:lnSpc>
                          <a:spcPct val="107000"/>
                        </a:lnSpc>
                        <a:spcAft>
                          <a:spcPts val="800"/>
                        </a:spcAft>
                      </a:pPr>
                      <a:r>
                        <a:rPr lang="en-IN" sz="2000" dirty="0" smtClean="0">
                          <a:solidFill>
                            <a:schemeClr val="tx1"/>
                          </a:solidFill>
                          <a:effectLst/>
                        </a:rPr>
                        <a:t>SCS1501.2</a:t>
                      </a:r>
                      <a:endParaRPr lang="en-US" sz="2000" dirty="0">
                        <a:solidFill>
                          <a:schemeClr val="tx1"/>
                        </a:solidFill>
                        <a:effectLst/>
                        <a:latin typeface="Calibri"/>
                        <a:ea typeface="Calibri"/>
                        <a:cs typeface="Times New Roman"/>
                      </a:endParaRPr>
                    </a:p>
                  </a:txBody>
                  <a:tcPr marL="0" marR="0" marT="0" marB="0" anchor="ctr"/>
                </a:tc>
                <a:tc>
                  <a:txBody>
                    <a:bodyPr/>
                    <a:lstStyle/>
                    <a:p>
                      <a:pPr algn="l" hangingPunct="0">
                        <a:lnSpc>
                          <a:spcPct val="107000"/>
                        </a:lnSpc>
                        <a:spcAft>
                          <a:spcPts val="0"/>
                        </a:spcAft>
                      </a:pPr>
                      <a:r>
                        <a:rPr lang="en-IN" sz="2000" dirty="0" smtClean="0">
                          <a:solidFill>
                            <a:schemeClr val="tx1"/>
                          </a:solidFill>
                          <a:effectLst/>
                        </a:rPr>
                        <a:t>Apply the concepts of CPU scheduling, synchronization and deadlocks in</a:t>
                      </a:r>
                      <a:r>
                        <a:rPr lang="en-IN" sz="2000" baseline="0" dirty="0" smtClean="0">
                          <a:solidFill>
                            <a:schemeClr val="tx1"/>
                          </a:solidFill>
                          <a:effectLst/>
                        </a:rPr>
                        <a:t> real computing problems</a:t>
                      </a:r>
                      <a:endParaRPr lang="en-US" sz="2000" dirty="0">
                        <a:solidFill>
                          <a:schemeClr val="tx1"/>
                        </a:solidFill>
                        <a:effectLst/>
                        <a:latin typeface="Calibri"/>
                        <a:ea typeface="Calibri"/>
                        <a:cs typeface="Times New Roman"/>
                      </a:endParaRPr>
                    </a:p>
                  </a:txBody>
                  <a:tcPr marL="0" marR="0" marT="0" marB="0" anchor="ctr"/>
                </a:tc>
                <a:extLst>
                  <a:ext uri="{0D108BD9-81ED-4DB2-BD59-A6C34878D82A}">
                    <a16:rowId xmlns:a16="http://schemas.microsoft.com/office/drawing/2014/main" xmlns="" val="10001"/>
                  </a:ext>
                </a:extLst>
              </a:tr>
              <a:tr h="636488">
                <a:tc>
                  <a:txBody>
                    <a:bodyPr/>
                    <a:lstStyle/>
                    <a:p>
                      <a:pPr algn="ctr">
                        <a:lnSpc>
                          <a:spcPct val="107000"/>
                        </a:lnSpc>
                        <a:spcAft>
                          <a:spcPts val="800"/>
                        </a:spcAft>
                      </a:pPr>
                      <a:r>
                        <a:rPr lang="en-IN" sz="2000" dirty="0" smtClean="0">
                          <a:solidFill>
                            <a:schemeClr val="tx1"/>
                          </a:solidFill>
                          <a:effectLst/>
                        </a:rPr>
                        <a:t>SCS1501.3</a:t>
                      </a:r>
                      <a:endParaRPr lang="en-US" sz="2000" dirty="0">
                        <a:solidFill>
                          <a:schemeClr val="tx1"/>
                        </a:solidFill>
                        <a:effectLst/>
                        <a:latin typeface="Calibri"/>
                        <a:ea typeface="Calibri"/>
                        <a:cs typeface="Times New Roman"/>
                      </a:endParaRPr>
                    </a:p>
                  </a:txBody>
                  <a:tcPr marL="0" marR="0" marT="0" marB="0" anchor="ctr"/>
                </a:tc>
                <a:tc>
                  <a:txBody>
                    <a:bodyPr/>
                    <a:lstStyle/>
                    <a:p>
                      <a:pPr algn="l" hangingPunct="0">
                        <a:lnSpc>
                          <a:spcPct val="107000"/>
                        </a:lnSpc>
                        <a:spcAft>
                          <a:spcPts val="0"/>
                        </a:spcAft>
                      </a:pPr>
                      <a:r>
                        <a:rPr lang="en-IN" sz="2000" dirty="0" smtClean="0">
                          <a:solidFill>
                            <a:schemeClr val="tx1"/>
                          </a:solidFill>
                          <a:effectLst/>
                        </a:rPr>
                        <a:t>Demonstrate the different</a:t>
                      </a:r>
                      <a:r>
                        <a:rPr lang="en-IN" sz="2000" baseline="0" dirty="0" smtClean="0">
                          <a:solidFill>
                            <a:schemeClr val="tx1"/>
                          </a:solidFill>
                          <a:effectLst/>
                        </a:rPr>
                        <a:t> memory and I/O management techniques used in Operating systems.</a:t>
                      </a:r>
                      <a:endParaRPr lang="en-US" sz="2000" dirty="0">
                        <a:solidFill>
                          <a:schemeClr val="tx1"/>
                        </a:solidFill>
                        <a:effectLst/>
                        <a:latin typeface="Calibri"/>
                        <a:ea typeface="Calibri"/>
                        <a:cs typeface="Times New Roman"/>
                      </a:endParaRPr>
                    </a:p>
                  </a:txBody>
                  <a:tcPr marL="0" marR="0" marT="0" marB="0" anchor="ctr"/>
                </a:tc>
                <a:extLst>
                  <a:ext uri="{0D108BD9-81ED-4DB2-BD59-A6C34878D82A}">
                    <a16:rowId xmlns:a16="http://schemas.microsoft.com/office/drawing/2014/main" xmlns="" val="10002"/>
                  </a:ext>
                </a:extLst>
              </a:tr>
              <a:tr h="636488">
                <a:tc>
                  <a:txBody>
                    <a:bodyPr/>
                    <a:lstStyle/>
                    <a:p>
                      <a:pPr algn="ctr">
                        <a:lnSpc>
                          <a:spcPct val="107000"/>
                        </a:lnSpc>
                        <a:spcAft>
                          <a:spcPts val="800"/>
                        </a:spcAft>
                      </a:pPr>
                      <a:r>
                        <a:rPr lang="en-IN" sz="2000" dirty="0" smtClean="0">
                          <a:solidFill>
                            <a:schemeClr val="tx1"/>
                          </a:solidFill>
                          <a:effectLst/>
                        </a:rPr>
                        <a:t>SCS1501.4</a:t>
                      </a:r>
                      <a:endParaRPr lang="en-US" sz="2000" dirty="0">
                        <a:solidFill>
                          <a:schemeClr val="tx1"/>
                        </a:solidFill>
                        <a:effectLst/>
                        <a:latin typeface="Calibri"/>
                        <a:ea typeface="Calibri"/>
                        <a:cs typeface="Times New Roman"/>
                      </a:endParaRPr>
                    </a:p>
                  </a:txBody>
                  <a:tcPr marL="0" marR="0" marT="0" marB="0" anchor="ctr"/>
                </a:tc>
                <a:tc>
                  <a:txBody>
                    <a:bodyPr/>
                    <a:lstStyle/>
                    <a:p>
                      <a:pPr algn="l" hangingPunct="0">
                        <a:lnSpc>
                          <a:spcPct val="107000"/>
                        </a:lnSpc>
                        <a:spcAft>
                          <a:spcPts val="0"/>
                        </a:spcAft>
                      </a:pPr>
                      <a:r>
                        <a:rPr lang="en-IN" sz="2000" dirty="0" smtClean="0">
                          <a:solidFill>
                            <a:schemeClr val="tx1"/>
                          </a:solidFill>
                          <a:effectLst/>
                        </a:rPr>
                        <a:t>Have</a:t>
                      </a:r>
                      <a:r>
                        <a:rPr lang="en-IN" sz="2000" baseline="0" dirty="0" smtClean="0">
                          <a:solidFill>
                            <a:schemeClr val="tx1"/>
                          </a:solidFill>
                          <a:effectLst/>
                        </a:rPr>
                        <a:t> practical exposure to the concepts of semaphores and monitors for process synchronization</a:t>
                      </a:r>
                      <a:endParaRPr lang="en-US" sz="2000" dirty="0">
                        <a:solidFill>
                          <a:schemeClr val="tx1"/>
                        </a:solidFill>
                        <a:effectLst/>
                        <a:latin typeface="Calibri"/>
                        <a:ea typeface="Calibri"/>
                        <a:cs typeface="Times New Roman"/>
                      </a:endParaRPr>
                    </a:p>
                  </a:txBody>
                  <a:tcPr marL="0" marR="0" marT="0" marB="0" anchor="ctr"/>
                </a:tc>
                <a:extLst>
                  <a:ext uri="{0D108BD9-81ED-4DB2-BD59-A6C34878D82A}">
                    <a16:rowId xmlns:a16="http://schemas.microsoft.com/office/drawing/2014/main" xmlns="" val="10003"/>
                  </a:ext>
                </a:extLst>
              </a:tr>
              <a:tr h="940554">
                <a:tc>
                  <a:txBody>
                    <a:bodyPr/>
                    <a:lstStyle/>
                    <a:p>
                      <a:pPr algn="ctr">
                        <a:lnSpc>
                          <a:spcPct val="107000"/>
                        </a:lnSpc>
                        <a:spcAft>
                          <a:spcPts val="800"/>
                        </a:spcAft>
                      </a:pPr>
                      <a:r>
                        <a:rPr lang="en-IN" sz="2000" dirty="0" smtClean="0">
                          <a:solidFill>
                            <a:schemeClr val="tx1"/>
                          </a:solidFill>
                          <a:effectLst/>
                        </a:rPr>
                        <a:t>SCS1501.5</a:t>
                      </a:r>
                      <a:endParaRPr lang="en-US" sz="2000" dirty="0">
                        <a:solidFill>
                          <a:schemeClr val="tx1"/>
                        </a:solidFill>
                        <a:effectLst/>
                        <a:latin typeface="Calibri"/>
                        <a:ea typeface="Calibri"/>
                        <a:cs typeface="Times New Roman"/>
                      </a:endParaRPr>
                    </a:p>
                  </a:txBody>
                  <a:tcPr marL="0" marR="0" marT="0" marB="0" anchor="ctr"/>
                </a:tc>
                <a:tc>
                  <a:txBody>
                    <a:bodyPr/>
                    <a:lstStyle/>
                    <a:p>
                      <a:pPr algn="l" hangingPunct="0">
                        <a:lnSpc>
                          <a:spcPct val="107000"/>
                        </a:lnSpc>
                        <a:spcAft>
                          <a:spcPts val="0"/>
                        </a:spcAft>
                      </a:pPr>
                      <a:r>
                        <a:rPr lang="en-IN" sz="2000" dirty="0" smtClean="0">
                          <a:solidFill>
                            <a:schemeClr val="tx1"/>
                          </a:solidFill>
                          <a:effectLst/>
                        </a:rPr>
                        <a:t>Create design and construct</a:t>
                      </a:r>
                      <a:r>
                        <a:rPr lang="en-IN" sz="2000" baseline="0" dirty="0" smtClean="0">
                          <a:solidFill>
                            <a:schemeClr val="tx1"/>
                          </a:solidFill>
                          <a:effectLst/>
                        </a:rPr>
                        <a:t> the following OS components: Schedulers, Memory management systems in the modern operating system.</a:t>
                      </a:r>
                      <a:endParaRPr lang="en-US" sz="2000" dirty="0">
                        <a:solidFill>
                          <a:schemeClr val="tx1"/>
                        </a:solidFill>
                        <a:effectLst/>
                        <a:latin typeface="Calibri"/>
                        <a:ea typeface="Calibri"/>
                        <a:cs typeface="Times New Roman"/>
                      </a:endParaRPr>
                    </a:p>
                  </a:txBody>
                  <a:tcPr marL="0" marR="0" marT="0" marB="0" anchor="ctr"/>
                </a:tc>
                <a:extLst>
                  <a:ext uri="{0D108BD9-81ED-4DB2-BD59-A6C34878D82A}">
                    <a16:rowId xmlns:a16="http://schemas.microsoft.com/office/drawing/2014/main" xmlns="" val="10004"/>
                  </a:ext>
                </a:extLst>
              </a:tr>
              <a:tr h="961955">
                <a:tc>
                  <a:txBody>
                    <a:bodyPr/>
                    <a:lstStyle/>
                    <a:p>
                      <a:pPr algn="ctr">
                        <a:lnSpc>
                          <a:spcPct val="107000"/>
                        </a:lnSpc>
                        <a:spcAft>
                          <a:spcPts val="800"/>
                        </a:spcAft>
                      </a:pPr>
                      <a:r>
                        <a:rPr lang="en-IN" sz="2000" dirty="0" smtClean="0">
                          <a:solidFill>
                            <a:schemeClr val="tx1"/>
                          </a:solidFill>
                          <a:effectLst/>
                        </a:rPr>
                        <a:t>SCS1501.6</a:t>
                      </a:r>
                      <a:endParaRPr lang="en-US" sz="2000" dirty="0">
                        <a:solidFill>
                          <a:schemeClr val="tx1"/>
                        </a:solidFill>
                        <a:effectLst/>
                        <a:latin typeface="Calibri"/>
                        <a:ea typeface="Calibri"/>
                        <a:cs typeface="Times New Roman"/>
                      </a:endParaRPr>
                    </a:p>
                  </a:txBody>
                  <a:tcPr marL="0" marR="0" marT="0" marB="0" anchor="ctr"/>
                </a:tc>
                <a:tc>
                  <a:txBody>
                    <a:bodyPr/>
                    <a:lstStyle/>
                    <a:p>
                      <a:pPr algn="l" hangingPunct="0">
                        <a:lnSpc>
                          <a:spcPct val="107000"/>
                        </a:lnSpc>
                        <a:spcAft>
                          <a:spcPts val="0"/>
                        </a:spcAft>
                      </a:pPr>
                      <a:r>
                        <a:rPr lang="en-IN" sz="2000" dirty="0" smtClean="0">
                          <a:solidFill>
                            <a:schemeClr val="tx1"/>
                          </a:solidFill>
                          <a:effectLst/>
                        </a:rPr>
                        <a:t>Understand file system structure and implement a file system such as FAT</a:t>
                      </a:r>
                      <a:endParaRPr lang="en-US" sz="2000" dirty="0">
                        <a:solidFill>
                          <a:schemeClr val="tx1"/>
                        </a:solidFill>
                        <a:effectLst/>
                        <a:latin typeface="Calibri"/>
                        <a:ea typeface="Calibri"/>
                        <a:cs typeface="Times New Roman"/>
                      </a:endParaRPr>
                    </a:p>
                  </a:txBody>
                  <a:tcPr marL="0" marR="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988459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313932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Processes</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A process can be thought of as a </a:t>
            </a:r>
            <a:r>
              <a:rPr lang="en-US" b="1" dirty="0">
                <a:solidFill>
                  <a:srgbClr val="4472C4"/>
                </a:solidFill>
                <a:latin typeface="Calibri" panose="020F0502020204030204"/>
              </a:rPr>
              <a:t>program in execution</a:t>
            </a:r>
            <a:r>
              <a:rPr lang="en-US" dirty="0">
                <a:solidFill>
                  <a:prstClr val="black"/>
                </a:solidFill>
                <a:latin typeface="Calibri" panose="020F0502020204030204"/>
              </a:rPr>
              <a:t>, A process will need certain resources</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such as </a:t>
            </a:r>
            <a:r>
              <a:rPr lang="en-US" b="1" dirty="0">
                <a:solidFill>
                  <a:srgbClr val="4472C4"/>
                </a:solidFill>
                <a:latin typeface="Calibri" panose="020F0502020204030204"/>
              </a:rPr>
              <a:t>CPU time, memory, files, and I/O devices</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to accomplish its task. </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Process is an Active Entity and Program is a Passive Entity. </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A process is the unit of work in most systems. </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Systems consist of a collection of processes: </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Operating-system processes execute </a:t>
            </a:r>
            <a:r>
              <a:rPr lang="en-US" b="1" dirty="0">
                <a:solidFill>
                  <a:srgbClr val="4472C4"/>
                </a:solidFill>
                <a:latin typeface="Calibri" panose="020F0502020204030204"/>
              </a:rPr>
              <a:t>system code</a:t>
            </a:r>
            <a:r>
              <a:rPr lang="en-US" dirty="0">
                <a:solidFill>
                  <a:prstClr val="black"/>
                </a:solidFill>
                <a:latin typeface="Calibri" panose="020F0502020204030204"/>
              </a:rPr>
              <a:t>, and</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 user processes execute </a:t>
            </a:r>
            <a:r>
              <a:rPr lang="en-US" b="1" dirty="0">
                <a:solidFill>
                  <a:srgbClr val="4472C4"/>
                </a:solidFill>
                <a:latin typeface="Calibri" panose="020F0502020204030204"/>
              </a:rPr>
              <a:t>user code</a:t>
            </a:r>
            <a:r>
              <a:rPr lang="en-US" dirty="0">
                <a:solidFill>
                  <a:prstClr val="black"/>
                </a:solidFill>
                <a:latin typeface="Calibri" panose="020F0502020204030204"/>
              </a:rPr>
              <a:t>. </a:t>
            </a:r>
          </a:p>
          <a:p>
            <a:pPr marL="1285875" lvl="3" indent="-257175" algn="just" defTabSz="685800">
              <a:buFont typeface="Wingdings" panose="05000000000000000000" pitchFamily="2" charset="2"/>
              <a:buChar char="Ø"/>
              <a:defRPr/>
            </a:pPr>
            <a:r>
              <a:rPr lang="en-US" dirty="0">
                <a:solidFill>
                  <a:prstClr val="black"/>
                </a:solidFill>
                <a:latin typeface="Calibri" panose="020F0502020204030204"/>
              </a:rPr>
              <a:t>All these processes may execute concurrently. </a:t>
            </a:r>
          </a:p>
        </p:txBody>
      </p:sp>
      <p:sp>
        <p:nvSpPr>
          <p:cNvPr id="3" name="Title 1"/>
          <p:cNvSpPr txBox="1">
            <a:spLocks/>
          </p:cNvSpPr>
          <p:nvPr/>
        </p:nvSpPr>
        <p:spPr>
          <a:xfrm>
            <a:off x="707231"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Process</a:t>
            </a:r>
            <a:endParaRPr lang="en-IN" b="1"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42883000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712" y="284774"/>
            <a:ext cx="6127016" cy="1325563"/>
          </a:xfrm>
        </p:spPr>
        <p:txBody>
          <a:bodyPr/>
          <a:lstStyle/>
          <a:p>
            <a:r>
              <a:rPr lang="en-IN" b="1" dirty="0" smtClean="0"/>
              <a:t>Sections of a Process</a:t>
            </a:r>
            <a:endParaRPr lang="en-IN" b="1" dirty="0"/>
          </a:p>
        </p:txBody>
      </p:sp>
      <p:sp>
        <p:nvSpPr>
          <p:cNvPr id="3" name="Content Placeholder 2"/>
          <p:cNvSpPr>
            <a:spLocks noGrp="1"/>
          </p:cNvSpPr>
          <p:nvPr>
            <p:ph idx="1"/>
          </p:nvPr>
        </p:nvSpPr>
        <p:spPr/>
        <p:txBody>
          <a:bodyPr/>
          <a:lstStyle/>
          <a:p>
            <a:r>
              <a:rPr lang="en-IN" dirty="0" smtClean="0"/>
              <a:t>Code section</a:t>
            </a:r>
          </a:p>
          <a:p>
            <a:r>
              <a:rPr lang="en-IN" dirty="0" smtClean="0"/>
              <a:t>Data Section</a:t>
            </a:r>
          </a:p>
          <a:p>
            <a:r>
              <a:rPr lang="en-IN" dirty="0" smtClean="0"/>
              <a:t>Heap Section</a:t>
            </a:r>
          </a:p>
          <a:p>
            <a:r>
              <a:rPr lang="en-IN" dirty="0" smtClean="0"/>
              <a:t>Stack Section</a:t>
            </a:r>
            <a:endParaRPr lang="en-IN" dirty="0"/>
          </a:p>
        </p:txBody>
      </p:sp>
      <p:pic>
        <p:nvPicPr>
          <p:cNvPr id="4" name="Picture 3"/>
          <p:cNvPicPr>
            <a:picLocks noChangeAspect="1"/>
          </p:cNvPicPr>
          <p:nvPr/>
        </p:nvPicPr>
        <p:blipFill>
          <a:blip r:embed="rId2"/>
          <a:stretch>
            <a:fillRect/>
          </a:stretch>
        </p:blipFill>
        <p:spPr>
          <a:xfrm>
            <a:off x="3922719" y="2221887"/>
            <a:ext cx="1298561" cy="2414225"/>
          </a:xfrm>
          <a:prstGeom prst="rect">
            <a:avLst/>
          </a:prstGeom>
        </p:spPr>
      </p:pic>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3554540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1070165"/>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Control Block(</a:t>
            </a:r>
            <a:r>
              <a:rPr lang="en-US" dirty="0">
                <a:solidFill>
                  <a:srgbClr val="4472C4"/>
                </a:solidFill>
                <a:latin typeface="arial" panose="020B0604020202020204" pitchFamily="34" charset="0"/>
              </a:rPr>
              <a:t>data structure used by computer operating systems to store all the information about a process)</a:t>
            </a:r>
            <a:endParaRPr lang="en-IN" b="1" u="sng" dirty="0">
              <a:solidFill>
                <a:srgbClr val="4472C4"/>
              </a:solidFill>
              <a:latin typeface="Calibri" panose="020F0502020204030204"/>
            </a:endParaRPr>
          </a:p>
          <a:p>
            <a:pPr marR="511969" algn="just" defTabSz="685800">
              <a:lnSpc>
                <a:spcPct val="150000"/>
              </a:lnSpc>
              <a:spcBef>
                <a:spcPts val="401"/>
              </a:spcBef>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C47BEB14-3F23-44B1-8655-26F06034A2FC}"/>
              </a:ext>
            </a:extLst>
          </p:cNvPr>
          <p:cNvPicPr>
            <a:picLocks noChangeAspect="1"/>
          </p:cNvPicPr>
          <p:nvPr/>
        </p:nvPicPr>
        <p:blipFill>
          <a:blip r:embed="rId2"/>
          <a:stretch>
            <a:fillRect/>
          </a:stretch>
        </p:blipFill>
        <p:spPr>
          <a:xfrm>
            <a:off x="457200" y="2614612"/>
            <a:ext cx="8210963" cy="2952350"/>
          </a:xfrm>
          <a:prstGeom prst="rect">
            <a:avLst/>
          </a:prstGeom>
        </p:spPr>
      </p:pic>
      <p:sp>
        <p:nvSpPr>
          <p:cNvPr id="4" name="Title 1"/>
          <p:cNvSpPr txBox="1">
            <a:spLocks/>
          </p:cNvSpPr>
          <p:nvPr/>
        </p:nvSpPr>
        <p:spPr>
          <a:xfrm>
            <a:off x="707231"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Process Control Block</a:t>
            </a:r>
            <a:endParaRPr lang="en-IN" b="1"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9311609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3970318"/>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Control Block</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Process ID </a:t>
            </a:r>
            <a:r>
              <a:rPr lang="en-US" dirty="0">
                <a:solidFill>
                  <a:srgbClr val="202122"/>
                </a:solidFill>
                <a:latin typeface="Calibri" panose="020F0502020204030204"/>
              </a:rPr>
              <a:t>(PID)–unique identification number for each process</a:t>
            </a: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Process State</a:t>
            </a:r>
            <a:r>
              <a:rPr lang="en-US" dirty="0">
                <a:solidFill>
                  <a:srgbClr val="202122"/>
                </a:solidFill>
                <a:latin typeface="Calibri" panose="020F0502020204030204"/>
              </a:rPr>
              <a:t>–New, Ready, Running, Waiting, Terminated</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Program Counter </a:t>
            </a:r>
            <a:r>
              <a:rPr lang="en-US" dirty="0">
                <a:solidFill>
                  <a:srgbClr val="202122"/>
                </a:solidFill>
                <a:latin typeface="Calibri" panose="020F0502020204030204"/>
              </a:rPr>
              <a:t>(PC)–A pointer to the address of the next instruction to be executed for this process</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List of Open files</a:t>
            </a:r>
            <a:r>
              <a:rPr lang="en-US" dirty="0">
                <a:solidFill>
                  <a:srgbClr val="202122"/>
                </a:solidFill>
                <a:latin typeface="Calibri" panose="020F0502020204030204"/>
              </a:rPr>
              <a:t>– This information includes the list of files opened for a process.</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Memory limits </a:t>
            </a:r>
            <a:r>
              <a:rPr lang="en-US" dirty="0">
                <a:solidFill>
                  <a:srgbClr val="202122"/>
                </a:solidFill>
                <a:latin typeface="Calibri" panose="020F0502020204030204"/>
              </a:rPr>
              <a:t>– This field contains the information about memory management system used by operating system. </a:t>
            </a:r>
          </a:p>
          <a:p>
            <a:pPr marL="600075" lvl="1" indent="-257175" algn="just" defTabSz="685800">
              <a:buFont typeface="Wingdings" panose="05000000000000000000" pitchFamily="2" charset="2"/>
              <a:buChar char="Ø"/>
              <a:defRPr/>
            </a:pPr>
            <a:r>
              <a:rPr lang="en-US" b="1" dirty="0">
                <a:solidFill>
                  <a:srgbClr val="4472C4"/>
                </a:solidFill>
                <a:latin typeface="Calibri" panose="020F0502020204030204"/>
              </a:rPr>
              <a:t>CPU Registers</a:t>
            </a:r>
            <a:r>
              <a:rPr lang="en-US" dirty="0">
                <a:solidFill>
                  <a:srgbClr val="202122"/>
                </a:solidFill>
                <a:latin typeface="Calibri" panose="020F0502020204030204"/>
              </a:rPr>
              <a:t>–Register set where process needs to be stored for execution for running state </a:t>
            </a:r>
            <a:r>
              <a:rPr lang="en-US" dirty="0" err="1">
                <a:solidFill>
                  <a:srgbClr val="202122"/>
                </a:solidFill>
                <a:latin typeface="Calibri" panose="020F0502020204030204"/>
              </a:rPr>
              <a:t>eg</a:t>
            </a:r>
            <a:r>
              <a:rPr lang="en-US" dirty="0">
                <a:solidFill>
                  <a:srgbClr val="202122"/>
                </a:solidFill>
                <a:latin typeface="Calibri" panose="020F0502020204030204"/>
              </a:rPr>
              <a:t>: accumulator, base and general purpose registers.</a:t>
            </a:r>
          </a:p>
          <a:p>
            <a:pPr marL="600075" lvl="1" indent="-257175" algn="just" defTabSz="685800">
              <a:buFont typeface="Wingdings" panose="05000000000000000000" pitchFamily="2" charset="2"/>
              <a:buChar char="Ø"/>
              <a:defRPr/>
            </a:pPr>
            <a:endParaRPr lang="en-US" dirty="0">
              <a:solidFill>
                <a:srgbClr val="202122"/>
              </a:solidFill>
              <a:latin typeface="Calibri" panose="020F0502020204030204"/>
            </a:endParaRPr>
          </a:p>
          <a:p>
            <a:pPr marL="600075" lvl="1" indent="-257175" algn="just" defTabSz="685800">
              <a:buFont typeface="Wingdings" panose="05000000000000000000" pitchFamily="2" charset="2"/>
              <a:buChar char="Ø"/>
              <a:defRPr/>
            </a:pPr>
            <a:endParaRPr lang="en-US" dirty="0">
              <a:solidFill>
                <a:srgbClr val="202122"/>
              </a:solidFill>
              <a:latin typeface="Calibri" panose="020F0502020204030204"/>
            </a:endParaRPr>
          </a:p>
          <a:p>
            <a:pPr algn="just" defTabSz="685800">
              <a:defRPr/>
            </a:pPr>
            <a:endParaRPr lang="en-IN" dirty="0">
              <a:solidFill>
                <a:prstClr val="black"/>
              </a:solidFill>
              <a:latin typeface="Calibri" panose="020F0502020204030204"/>
            </a:endParaRPr>
          </a:p>
        </p:txBody>
      </p:sp>
      <p:sp>
        <p:nvSpPr>
          <p:cNvPr id="4" name="Title 1"/>
          <p:cNvSpPr txBox="1">
            <a:spLocks/>
          </p:cNvSpPr>
          <p:nvPr/>
        </p:nvSpPr>
        <p:spPr>
          <a:xfrm>
            <a:off x="947697" y="30059"/>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Process Control Block</a:t>
            </a:r>
            <a:endParaRPr lang="en-IN" b="1" dirty="0"/>
          </a:p>
        </p:txBody>
      </p:sp>
      <p:pic>
        <p:nvPicPr>
          <p:cNvPr id="5" name="Picture 4"/>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41755777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79316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States</a:t>
            </a:r>
          </a:p>
          <a:p>
            <a:pPr marR="511969" algn="just" defTabSz="685800">
              <a:lnSpc>
                <a:spcPct val="150000"/>
              </a:lnSpc>
              <a:spcBef>
                <a:spcPts val="401"/>
              </a:spcBef>
              <a:defRPr/>
            </a:pPr>
            <a:endParaRPr lang="en-IN" dirty="0">
              <a:solidFill>
                <a:prstClr val="black"/>
              </a:solidFill>
              <a:latin typeface="Calibri" panose="020F0502020204030204"/>
            </a:endParaRPr>
          </a:p>
        </p:txBody>
      </p:sp>
      <p:pic>
        <p:nvPicPr>
          <p:cNvPr id="8" name="Picture 7">
            <a:extLst>
              <a:ext uri="{FF2B5EF4-FFF2-40B4-BE49-F238E27FC236}">
                <a16:creationId xmlns="" xmlns:a16="http://schemas.microsoft.com/office/drawing/2014/main" id="{3F8EA65A-334E-47AC-A933-0001FA11E61D}"/>
              </a:ext>
            </a:extLst>
          </p:cNvPr>
          <p:cNvPicPr>
            <a:picLocks noChangeAspect="1"/>
          </p:cNvPicPr>
          <p:nvPr/>
        </p:nvPicPr>
        <p:blipFill>
          <a:blip r:embed="rId2"/>
          <a:stretch>
            <a:fillRect/>
          </a:stretch>
        </p:blipFill>
        <p:spPr>
          <a:xfrm>
            <a:off x="1835944" y="2425303"/>
            <a:ext cx="5472113" cy="2007394"/>
          </a:xfrm>
          <a:prstGeom prst="rect">
            <a:avLst/>
          </a:prstGeom>
        </p:spPr>
      </p:pic>
      <p:pic>
        <p:nvPicPr>
          <p:cNvPr id="10" name="Picture 9">
            <a:extLst>
              <a:ext uri="{FF2B5EF4-FFF2-40B4-BE49-F238E27FC236}">
                <a16:creationId xmlns="" xmlns:a16="http://schemas.microsoft.com/office/drawing/2014/main" id="{8DEEFA0E-DF20-43D0-A629-290A51C93EA4}"/>
              </a:ext>
            </a:extLst>
          </p:cNvPr>
          <p:cNvPicPr>
            <a:picLocks noChangeAspect="1"/>
          </p:cNvPicPr>
          <p:nvPr/>
        </p:nvPicPr>
        <p:blipFill>
          <a:blip r:embed="rId3"/>
          <a:stretch>
            <a:fillRect/>
          </a:stretch>
        </p:blipFill>
        <p:spPr>
          <a:xfrm>
            <a:off x="1835943" y="4432697"/>
            <a:ext cx="5472113" cy="560785"/>
          </a:xfrm>
          <a:prstGeom prst="rect">
            <a:avLst/>
          </a:prstGeom>
        </p:spPr>
      </p:pic>
      <p:sp>
        <p:nvSpPr>
          <p:cNvPr id="5" name="Title 1"/>
          <p:cNvSpPr txBox="1">
            <a:spLocks/>
          </p:cNvSpPr>
          <p:nvPr/>
        </p:nvSpPr>
        <p:spPr>
          <a:xfrm>
            <a:off x="947697" y="30059"/>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Process States</a:t>
            </a:r>
            <a:endParaRPr lang="en-IN" b="1" dirty="0"/>
          </a:p>
        </p:txBody>
      </p:sp>
      <p:pic>
        <p:nvPicPr>
          <p:cNvPr id="6" name="Picture 5"/>
          <p:cNvPicPr>
            <a:picLocks noChangeAspect="1"/>
          </p:cNvPicPr>
          <p:nvPr/>
        </p:nvPicPr>
        <p:blipFill>
          <a:blip r:embed="rId4"/>
          <a:stretch>
            <a:fillRect/>
          </a:stretch>
        </p:blipFill>
        <p:spPr>
          <a:xfrm>
            <a:off x="251520" y="37433"/>
            <a:ext cx="1188823" cy="938865"/>
          </a:xfrm>
          <a:prstGeom prst="rect">
            <a:avLst/>
          </a:prstGeom>
        </p:spPr>
      </p:pic>
    </p:spTree>
    <p:extLst>
      <p:ext uri="{BB962C8B-B14F-4D97-AF65-F5344CB8AC3E}">
        <p14:creationId xmlns:p14="http://schemas.microsoft.com/office/powerpoint/2010/main" val="3642177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79316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States</a:t>
            </a:r>
          </a:p>
          <a:p>
            <a:pPr marR="511969" algn="just" defTabSz="685800">
              <a:lnSpc>
                <a:spcPct val="150000"/>
              </a:lnSpc>
              <a:spcBef>
                <a:spcPts val="401"/>
              </a:spcBef>
              <a:defRPr/>
            </a:pPr>
            <a:endParaRPr lang="en-IN" dirty="0">
              <a:solidFill>
                <a:prstClr val="black"/>
              </a:solidFill>
              <a:latin typeface="Calibri" panose="020F0502020204030204"/>
            </a:endParaRPr>
          </a:p>
        </p:txBody>
      </p:sp>
      <p:pic>
        <p:nvPicPr>
          <p:cNvPr id="8" name="Picture 7">
            <a:extLst>
              <a:ext uri="{FF2B5EF4-FFF2-40B4-BE49-F238E27FC236}">
                <a16:creationId xmlns="" xmlns:a16="http://schemas.microsoft.com/office/drawing/2014/main" id="{DA43A96B-458B-431F-B0BE-F428AE8BF269}"/>
              </a:ext>
            </a:extLst>
          </p:cNvPr>
          <p:cNvPicPr>
            <a:picLocks noChangeAspect="1"/>
          </p:cNvPicPr>
          <p:nvPr/>
        </p:nvPicPr>
        <p:blipFill>
          <a:blip r:embed="rId2"/>
          <a:stretch>
            <a:fillRect/>
          </a:stretch>
        </p:blipFill>
        <p:spPr>
          <a:xfrm>
            <a:off x="2253853" y="2310890"/>
            <a:ext cx="5093494" cy="3157538"/>
          </a:xfrm>
          <a:prstGeom prst="rect">
            <a:avLst/>
          </a:prstGeom>
        </p:spPr>
      </p:pic>
      <p:sp>
        <p:nvSpPr>
          <p:cNvPr id="4" name="Title 1"/>
          <p:cNvSpPr txBox="1">
            <a:spLocks/>
          </p:cNvSpPr>
          <p:nvPr/>
        </p:nvSpPr>
        <p:spPr>
          <a:xfrm>
            <a:off x="947697" y="30059"/>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Process States</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1585771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386763" cy="313932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Resources</a:t>
            </a:r>
          </a:p>
          <a:p>
            <a:pPr algn="just" defTabSz="685800">
              <a:defRPr/>
            </a:pPr>
            <a:endParaRPr lang="en-IN" b="1" u="sng" dirty="0">
              <a:solidFill>
                <a:srgbClr val="4472C4"/>
              </a:solidFill>
              <a:latin typeface="Calibri" panose="020F0502020204030204"/>
            </a:endParaRPr>
          </a:p>
          <a:p>
            <a:pPr algn="just" defTabSz="685800">
              <a:defRPr/>
            </a:pPr>
            <a:r>
              <a:rPr lang="en-US" dirty="0">
                <a:solidFill>
                  <a:prstClr val="black"/>
                </a:solidFill>
                <a:latin typeface="Calibri" panose="020F0502020204030204"/>
              </a:rPr>
              <a:t>The OS treats an </a:t>
            </a:r>
            <a:r>
              <a:rPr lang="en-US" b="1" dirty="0">
                <a:solidFill>
                  <a:srgbClr val="4472C4"/>
                </a:solidFill>
                <a:latin typeface="Calibri" panose="020F0502020204030204"/>
              </a:rPr>
              <a:t>entity as a resource </a:t>
            </a:r>
            <a:r>
              <a:rPr lang="en-US" dirty="0">
                <a:solidFill>
                  <a:prstClr val="black"/>
                </a:solidFill>
                <a:latin typeface="Calibri" panose="020F0502020204030204"/>
              </a:rPr>
              <a:t>if it satisfies the below characteristics:</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  A process must request it from the OS.</a:t>
            </a:r>
          </a:p>
          <a:p>
            <a:pPr marL="600075" lvl="1" indent="-257175" algn="just" defTabSz="685800">
              <a:buFont typeface="Wingdings" panose="05000000000000000000" pitchFamily="2" charset="2"/>
              <a:buChar char="Ø"/>
              <a:defRPr/>
            </a:pPr>
            <a:r>
              <a:rPr lang="en-US" dirty="0">
                <a:solidFill>
                  <a:prstClr val="black"/>
                </a:solidFill>
                <a:latin typeface="Calibri" panose="020F0502020204030204"/>
              </a:rPr>
              <a:t> A process must suspend its operation until the entity is allocated to it.</a:t>
            </a:r>
          </a:p>
          <a:p>
            <a:pPr marL="600075" lvl="1" indent="-257175" algn="just" defTabSz="685800">
              <a:buFont typeface="Wingdings" panose="05000000000000000000" pitchFamily="2" charset="2"/>
              <a:buChar char="Ø"/>
              <a:defRPr/>
            </a:pPr>
            <a:endParaRPr lang="en-US" dirty="0">
              <a:solidFill>
                <a:prstClr val="black"/>
              </a:solidFill>
              <a:latin typeface="Calibri" panose="020F0502020204030204"/>
            </a:endParaRPr>
          </a:p>
          <a:p>
            <a:pPr algn="just" defTabSz="685800">
              <a:defRPr/>
            </a:pPr>
            <a:r>
              <a:rPr lang="en-US" dirty="0">
                <a:solidFill>
                  <a:prstClr val="black"/>
                </a:solidFill>
                <a:latin typeface="Calibri" panose="020F0502020204030204"/>
              </a:rPr>
              <a:t> The most common source is a </a:t>
            </a:r>
            <a:r>
              <a:rPr lang="en-US" b="1" dirty="0">
                <a:solidFill>
                  <a:srgbClr val="4472C4"/>
                </a:solidFill>
                <a:latin typeface="Calibri" panose="020F0502020204030204"/>
              </a:rPr>
              <a:t>file</a:t>
            </a:r>
            <a:r>
              <a:rPr lang="en-US" dirty="0">
                <a:solidFill>
                  <a:prstClr val="black"/>
                </a:solidFill>
                <a:latin typeface="Calibri" panose="020F0502020204030204"/>
              </a:rPr>
              <a:t>. A process must request a file before it can read it or write it. Further, if the file is unavailable, the process must wait until it becomes available. This abstract description of a resource is crucial to the way various entities(such as files, memory and devices) are managed. </a:t>
            </a:r>
            <a:endParaRPr lang="en-IN" b="1" u="sng" dirty="0">
              <a:solidFill>
                <a:srgbClr val="4472C4"/>
              </a:solidFill>
              <a:latin typeface="Calibri" panose="020F0502020204030204"/>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Resources</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26237139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078039"/>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marL="142399" marR="473869" defTabSz="685800">
              <a:spcBef>
                <a:spcPts val="930"/>
              </a:spcBef>
              <a:defRPr/>
            </a:pPr>
            <a:r>
              <a:rPr lang="en-US" dirty="0">
                <a:solidFill>
                  <a:prstClr val="black"/>
                </a:solidFill>
                <a:latin typeface="Calibri" panose="020F0502020204030204"/>
                <a:ea typeface="Arial" panose="020B0604020202020204" pitchFamily="34" charset="0"/>
              </a:rPr>
              <a:t>A thread is a basic unit of </a:t>
            </a:r>
            <a:r>
              <a:rPr lang="en-US" b="1" dirty="0">
                <a:solidFill>
                  <a:srgbClr val="4472C4"/>
                </a:solidFill>
                <a:latin typeface="Calibri" panose="020F0502020204030204"/>
                <a:ea typeface="Arial" panose="020B0604020202020204" pitchFamily="34" charset="0"/>
              </a:rPr>
              <a:t>CPU utilization</a:t>
            </a:r>
            <a:r>
              <a:rPr lang="en-US" dirty="0">
                <a:solidFill>
                  <a:prstClr val="black"/>
                </a:solidFill>
                <a:latin typeface="Calibri" panose="020F0502020204030204"/>
                <a:ea typeface="Arial" panose="020B0604020202020204" pitchFamily="34" charset="0"/>
              </a:rPr>
              <a:t>. A thread, sometimes called as </a:t>
            </a:r>
            <a:r>
              <a:rPr lang="en-US" b="1" dirty="0">
                <a:solidFill>
                  <a:srgbClr val="4472C4"/>
                </a:solidFill>
                <a:latin typeface="Calibri" panose="020F0502020204030204"/>
                <a:ea typeface="Arial" panose="020B0604020202020204" pitchFamily="34" charset="0"/>
              </a:rPr>
              <a:t>light weight process</a:t>
            </a:r>
            <a:r>
              <a:rPr lang="en-US" b="1" dirty="0">
                <a:solidFill>
                  <a:prstClr val="black"/>
                </a:solidFill>
                <a:latin typeface="Calibri" panose="020F0502020204030204"/>
                <a:ea typeface="Arial" panose="020B0604020202020204" pitchFamily="34" charset="0"/>
              </a:rPr>
              <a:t> </a:t>
            </a:r>
            <a:r>
              <a:rPr lang="en-US" dirty="0">
                <a:solidFill>
                  <a:prstClr val="black"/>
                </a:solidFill>
                <a:latin typeface="Calibri" panose="020F0502020204030204"/>
                <a:ea typeface="Arial" panose="020B0604020202020204" pitchFamily="34" charset="0"/>
              </a:rPr>
              <a:t>whereas a process is a </a:t>
            </a:r>
            <a:r>
              <a:rPr lang="en-US" b="1" dirty="0">
                <a:solidFill>
                  <a:srgbClr val="4472C4"/>
                </a:solidFill>
                <a:latin typeface="Calibri" panose="020F0502020204030204"/>
                <a:ea typeface="Arial" panose="020B0604020202020204" pitchFamily="34" charset="0"/>
              </a:rPr>
              <a:t>heavyweight process</a:t>
            </a:r>
            <a:r>
              <a:rPr lang="en-US" dirty="0">
                <a:solidFill>
                  <a:prstClr val="black"/>
                </a:solidFill>
                <a:latin typeface="Calibri" panose="020F0502020204030204"/>
                <a:ea typeface="Arial" panose="020B0604020202020204" pitchFamily="34" charset="0"/>
              </a:rPr>
              <a:t>.</a:t>
            </a:r>
            <a:endParaRPr lang="en-IN" dirty="0">
              <a:solidFill>
                <a:prstClr val="black"/>
              </a:solidFill>
              <a:latin typeface="Calibri" panose="020F0502020204030204"/>
              <a:ea typeface="Arial" panose="020B0604020202020204" pitchFamily="34" charset="0"/>
            </a:endParaRPr>
          </a:p>
          <a:p>
            <a:pPr marL="600075" lvl="1" indent="-257175" defTabSz="685800">
              <a:spcBef>
                <a:spcPts val="4"/>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Thread comprises:</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942975" lvl="2" indent="-257175" defTabSz="685800">
              <a:spcBef>
                <a:spcPts val="469"/>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 thread</a:t>
            </a:r>
            <a:r>
              <a:rPr lang="en-US" spc="-15"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ID</a:t>
            </a:r>
            <a:endParaRPr lang="en-IN" dirty="0">
              <a:solidFill>
                <a:prstClr val="black"/>
              </a:solidFill>
              <a:latin typeface="Calibri" panose="020F0502020204030204"/>
              <a:ea typeface="Courier New" panose="02070309020205020404" pitchFamily="49" charset="0"/>
            </a:endParaRPr>
          </a:p>
          <a:p>
            <a:pPr marL="942975" lvl="2" indent="-257175" defTabSz="685800">
              <a:spcBef>
                <a:spcPts val="398"/>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 program</a:t>
            </a:r>
            <a:r>
              <a:rPr lang="en-US" spc="-4"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counter</a:t>
            </a:r>
            <a:endParaRPr lang="en-IN" dirty="0">
              <a:solidFill>
                <a:prstClr val="black"/>
              </a:solidFill>
              <a:latin typeface="Calibri" panose="020F0502020204030204"/>
              <a:ea typeface="Courier New" panose="02070309020205020404" pitchFamily="49" charset="0"/>
            </a:endParaRPr>
          </a:p>
          <a:p>
            <a:pPr marL="942975" lvl="2" indent="-257175" defTabSz="685800">
              <a:spcBef>
                <a:spcPts val="401"/>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 register</a:t>
            </a:r>
            <a:r>
              <a:rPr lang="en-US" spc="4"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set</a:t>
            </a:r>
            <a:endParaRPr lang="en-IN" dirty="0">
              <a:solidFill>
                <a:prstClr val="black"/>
              </a:solidFill>
              <a:latin typeface="Calibri" panose="020F0502020204030204"/>
              <a:ea typeface="Courier New" panose="02070309020205020404" pitchFamily="49" charset="0"/>
            </a:endParaRPr>
          </a:p>
          <a:p>
            <a:pPr marL="942975" lvl="2" indent="-257175" defTabSz="685800">
              <a:spcBef>
                <a:spcPts val="409"/>
              </a:spcBef>
              <a:buSzPts val="1100"/>
              <a:buFont typeface="Wingdings" panose="05000000000000000000" pitchFamily="2" charset="2"/>
              <a:buChar char="Ø"/>
              <a:tabLst>
                <a:tab pos="700564" algn="l"/>
                <a:tab pos="701040" algn="l"/>
              </a:tabLst>
              <a:defRPr/>
            </a:pPr>
            <a:r>
              <a:rPr lang="en-US" dirty="0">
                <a:solidFill>
                  <a:prstClr val="black"/>
                </a:solidFill>
                <a:latin typeface="Calibri" panose="020F0502020204030204"/>
                <a:ea typeface="Courier New" panose="02070309020205020404" pitchFamily="49" charset="0"/>
              </a:rPr>
              <a:t>A</a:t>
            </a:r>
            <a:r>
              <a:rPr lang="en-US" spc="-4" dirty="0">
                <a:solidFill>
                  <a:prstClr val="black"/>
                </a:solidFill>
                <a:latin typeface="Calibri" panose="020F0502020204030204"/>
                <a:ea typeface="Courier New" panose="02070309020205020404" pitchFamily="49" charset="0"/>
              </a:rPr>
              <a:t> </a:t>
            </a:r>
            <a:r>
              <a:rPr lang="en-US" dirty="0">
                <a:solidFill>
                  <a:prstClr val="black"/>
                </a:solidFill>
                <a:latin typeface="Calibri" panose="020F0502020204030204"/>
                <a:ea typeface="Courier New" panose="02070309020205020404" pitchFamily="49" charset="0"/>
              </a:rPr>
              <a:t>stack.</a:t>
            </a:r>
            <a:endParaRPr lang="en-IN" dirty="0">
              <a:solidFill>
                <a:prstClr val="black"/>
              </a:solidFill>
              <a:latin typeface="Calibri" panose="020F0502020204030204"/>
              <a:ea typeface="Courier New" panose="02070309020205020404" pitchFamily="49" charset="0"/>
            </a:endParaRPr>
          </a:p>
          <a:p>
            <a:pPr marL="600075" marR="511493" lvl="1" indent="-257175" algn="just" defTabSz="685800">
              <a:spcBef>
                <a:spcPts val="401"/>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A process is a program that performs a single thread of execution i.e., a process is a executing program with a single thread of control. For example, when a process is running a word- processor program, a single thread of instructions is being</a:t>
            </a:r>
            <a:r>
              <a:rPr lang="en-US" spc="-15"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executed.</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Thread</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6335742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494500"/>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marL="257175" marR="512445" indent="-257175" algn="just" defTabSz="685800">
              <a:lnSpc>
                <a:spcPct val="148000"/>
              </a:lnSpc>
              <a:spcBef>
                <a:spcPts val="15"/>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The single thread of control allows the process to perform only one task at one time. For example, the user cannot simultaneously type in characters and run the spell checker within the same process.</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ea typeface="Symbol" panose="05050102010706020507" pitchFamily="18" charset="2"/>
                <a:cs typeface="Symbol" panose="05050102010706020507" pitchFamily="18" charset="2"/>
              </a:rPr>
              <a:t>Traditionally a process contained only a single </a:t>
            </a:r>
            <a:r>
              <a:rPr lang="en-US" i="1" dirty="0">
                <a:solidFill>
                  <a:prstClr val="black"/>
                </a:solidFill>
                <a:latin typeface="Calibri" panose="020F0502020204030204"/>
                <a:ea typeface="Symbol" panose="05050102010706020507" pitchFamily="18" charset="2"/>
                <a:cs typeface="Symbol" panose="05050102010706020507" pitchFamily="18" charset="2"/>
              </a:rPr>
              <a:t>thread </a:t>
            </a:r>
            <a:r>
              <a:rPr lang="en-US" dirty="0">
                <a:solidFill>
                  <a:prstClr val="black"/>
                </a:solidFill>
                <a:latin typeface="Calibri" panose="020F0502020204030204"/>
                <a:ea typeface="Symbol" panose="05050102010706020507" pitchFamily="18" charset="2"/>
                <a:cs typeface="Symbol" panose="05050102010706020507" pitchFamily="18" charset="2"/>
              </a:rPr>
              <a:t>of control as it ran, many modern operating systems have extended the process concept to allow a process to have </a:t>
            </a:r>
            <a:r>
              <a:rPr lang="en-US" dirty="0">
                <a:solidFill>
                  <a:srgbClr val="4472C4"/>
                </a:solidFill>
                <a:latin typeface="Calibri" panose="020F0502020204030204"/>
                <a:ea typeface="Symbol" panose="05050102010706020507" pitchFamily="18" charset="2"/>
                <a:cs typeface="Symbol" panose="05050102010706020507" pitchFamily="18" charset="2"/>
              </a:rPr>
              <a:t>multiple threads of execution</a:t>
            </a:r>
            <a:r>
              <a:rPr lang="en-US" dirty="0">
                <a:solidFill>
                  <a:prstClr val="black"/>
                </a:solidFill>
                <a:latin typeface="Calibri" panose="020F0502020204030204"/>
                <a:ea typeface="Symbol" panose="05050102010706020507" pitchFamily="18" charset="2"/>
                <a:cs typeface="Symbol" panose="05050102010706020507" pitchFamily="18" charset="2"/>
              </a:rPr>
              <a:t> and thus to perform more than one task at a</a:t>
            </a:r>
            <a:r>
              <a:rPr lang="en-US" spc="-49"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time.</a:t>
            </a: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For example, in a browser, multiple tabs can be different threads</a:t>
            </a:r>
          </a:p>
          <a:p>
            <a:pPr defTabSz="685800">
              <a:defRPr/>
            </a:pPr>
            <a:r>
              <a:rPr lang="en-US" dirty="0">
                <a:solidFill>
                  <a:prstClr val="black"/>
                </a:solidFill>
                <a:latin typeface="Calibri" panose="020F0502020204030204"/>
                <a:ea typeface="Arial" panose="020B0604020202020204" pitchFamily="34" charset="0"/>
              </a:rPr>
              <a:t> </a:t>
            </a:r>
            <a:endParaRPr lang="en-IN" dirty="0">
              <a:solidFill>
                <a:prstClr val="black"/>
              </a:solidFill>
              <a:latin typeface="Calibri" panose="020F0502020204030204"/>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Thread</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5557377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622210"/>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marL="257175" marR="511969" indent="-257175" algn="just" defTabSz="685800">
              <a:lnSpc>
                <a:spcPct val="145000"/>
              </a:lnSpc>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operating system is responsible for the following activities in connection with process and thread management:</a:t>
            </a:r>
            <a:endParaRPr lang="en-IN" dirty="0">
              <a:solidFill>
                <a:prstClr val="black"/>
              </a:solidFill>
              <a:latin typeface="Calibri" panose="020F0502020204030204"/>
            </a:endParaRPr>
          </a:p>
          <a:p>
            <a:pPr marL="942975" lvl="2" indent="-257175" algn="just" defTabSz="685800">
              <a:spcBef>
                <a:spcPts val="38"/>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creation and deletion of both </a:t>
            </a:r>
            <a:r>
              <a:rPr lang="en-US" b="1" dirty="0">
                <a:solidFill>
                  <a:srgbClr val="4472C4"/>
                </a:solidFill>
                <a:latin typeface="Calibri" panose="020F0502020204030204"/>
              </a:rPr>
              <a:t>user and system processes</a:t>
            </a:r>
            <a:endParaRPr lang="en-IN" b="1" dirty="0">
              <a:solidFill>
                <a:srgbClr val="4472C4"/>
              </a:solidFill>
              <a:latin typeface="Calibri" panose="020F0502020204030204"/>
            </a:endParaRPr>
          </a:p>
          <a:p>
            <a:pPr marL="942975" lvl="2" indent="-257175" algn="just" defTabSz="685800">
              <a:spcBef>
                <a:spcPts val="409"/>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a:t>
            </a:r>
            <a:r>
              <a:rPr lang="en-US" b="1" dirty="0">
                <a:solidFill>
                  <a:srgbClr val="4472C4"/>
                </a:solidFill>
                <a:latin typeface="Calibri" panose="020F0502020204030204"/>
              </a:rPr>
              <a:t>scheduling</a:t>
            </a:r>
            <a:r>
              <a:rPr lang="en-US" dirty="0">
                <a:solidFill>
                  <a:prstClr val="black"/>
                </a:solidFill>
                <a:latin typeface="Calibri" panose="020F0502020204030204"/>
              </a:rPr>
              <a:t> of processes</a:t>
            </a:r>
            <a:endParaRPr lang="en-IN" dirty="0">
              <a:solidFill>
                <a:prstClr val="black"/>
              </a:solidFill>
              <a:latin typeface="Calibri" panose="020F0502020204030204"/>
            </a:endParaRPr>
          </a:p>
          <a:p>
            <a:pPr marL="942975" lvl="2" indent="-257175" algn="just" defTabSz="685800">
              <a:spcBef>
                <a:spcPts val="401"/>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The provision of mechanisms for </a:t>
            </a:r>
            <a:r>
              <a:rPr lang="en-US" b="1" dirty="0">
                <a:solidFill>
                  <a:srgbClr val="4472C4"/>
                </a:solidFill>
                <a:latin typeface="Calibri" panose="020F0502020204030204"/>
              </a:rPr>
              <a:t>synchronization</a:t>
            </a:r>
            <a:endParaRPr lang="en-IN" b="1" dirty="0">
              <a:solidFill>
                <a:srgbClr val="4472C4"/>
              </a:solidFill>
              <a:latin typeface="Calibri" panose="020F0502020204030204"/>
            </a:endParaRPr>
          </a:p>
          <a:p>
            <a:pPr marL="942975" lvl="2" indent="-257175" algn="just" defTabSz="685800">
              <a:spcBef>
                <a:spcPts val="401"/>
              </a:spcBef>
              <a:buSzPts val="1100"/>
              <a:buFont typeface="Wingdings" panose="05000000000000000000" pitchFamily="2" charset="2"/>
              <a:buChar char="Ø"/>
              <a:tabLst>
                <a:tab pos="485299" algn="l"/>
                <a:tab pos="485775" algn="l"/>
              </a:tabLst>
              <a:defRPr/>
            </a:pPr>
            <a:r>
              <a:rPr lang="en-US" dirty="0">
                <a:solidFill>
                  <a:prstClr val="black"/>
                </a:solidFill>
                <a:latin typeface="Calibri" panose="020F0502020204030204"/>
              </a:rPr>
              <a:t>Communication</a:t>
            </a:r>
            <a:endParaRPr lang="en-IN" dirty="0">
              <a:solidFill>
                <a:prstClr val="black"/>
              </a:solidFill>
              <a:latin typeface="Calibri" panose="020F0502020204030204"/>
            </a:endParaRPr>
          </a:p>
          <a:p>
            <a:pPr marL="942975" lvl="2" indent="-257175" algn="just" defTabSz="685800">
              <a:spcBef>
                <a:spcPts val="401"/>
              </a:spcBef>
              <a:buSzPts val="1100"/>
              <a:buFont typeface="Wingdings" panose="05000000000000000000" pitchFamily="2" charset="2"/>
              <a:buChar char="Ø"/>
              <a:tabLst>
                <a:tab pos="485299" algn="l"/>
                <a:tab pos="485775" algn="l"/>
              </a:tabLst>
              <a:defRPr/>
            </a:pPr>
            <a:r>
              <a:rPr lang="en-US" b="1" dirty="0">
                <a:solidFill>
                  <a:srgbClr val="4472C4"/>
                </a:solidFill>
                <a:latin typeface="Calibri" panose="020F0502020204030204"/>
              </a:rPr>
              <a:t>Deadlock</a:t>
            </a:r>
            <a:r>
              <a:rPr lang="en-US" dirty="0">
                <a:solidFill>
                  <a:prstClr val="black"/>
                </a:solidFill>
                <a:latin typeface="Calibri" panose="020F0502020204030204"/>
              </a:rPr>
              <a:t> handling for processes.</a:t>
            </a:r>
            <a:endParaRPr lang="en-IN" dirty="0">
              <a:solidFill>
                <a:prstClr val="black"/>
              </a:solidFill>
              <a:latin typeface="Calibri" panose="020F0502020204030204"/>
            </a:endParaRPr>
          </a:p>
          <a:p>
            <a:pPr defTabSz="685800">
              <a:defRPr/>
            </a:pPr>
            <a:r>
              <a:rPr lang="en-US" dirty="0">
                <a:solidFill>
                  <a:prstClr val="black"/>
                </a:solidFill>
                <a:latin typeface="Calibri" panose="020F0502020204030204"/>
                <a:ea typeface="Arial" panose="020B0604020202020204" pitchFamily="34" charset="0"/>
              </a:rPr>
              <a:t> </a:t>
            </a:r>
            <a:endParaRPr lang="en-IN" dirty="0">
              <a:solidFill>
                <a:prstClr val="black"/>
              </a:solidFill>
              <a:latin typeface="Calibri" panose="020F0502020204030204"/>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Thread</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2967735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52736"/>
            <a:ext cx="8229600" cy="1143000"/>
          </a:xfrm>
        </p:spPr>
        <p:txBody>
          <a:bodyPr>
            <a:normAutofit/>
          </a:bodyPr>
          <a:lstStyle/>
          <a:p>
            <a:r>
              <a:rPr lang="en-US" sz="3600" b="1" dirty="0">
                <a:solidFill>
                  <a:srgbClr val="FF0000"/>
                </a:solidFill>
              </a:rPr>
              <a:t>INTRODUCTION TO OS</a:t>
            </a:r>
          </a:p>
        </p:txBody>
      </p:sp>
      <p:sp>
        <p:nvSpPr>
          <p:cNvPr id="3" name="Content Placeholder 2"/>
          <p:cNvSpPr>
            <a:spLocks noGrp="1"/>
          </p:cNvSpPr>
          <p:nvPr>
            <p:ph idx="1"/>
          </p:nvPr>
        </p:nvSpPr>
        <p:spPr>
          <a:xfrm>
            <a:off x="395536" y="1916832"/>
            <a:ext cx="8352928" cy="4464496"/>
          </a:xfrm>
        </p:spPr>
        <p:txBody>
          <a:bodyPr>
            <a:normAutofit fontScale="85000" lnSpcReduction="20000"/>
          </a:bodyPr>
          <a:lstStyle/>
          <a:p>
            <a:pPr algn="just"/>
            <a:r>
              <a:rPr lang="en-US" sz="2600" dirty="0"/>
              <a:t>A computer system has many resources (hardware and software), which may be require to complete a task.</a:t>
            </a:r>
          </a:p>
          <a:p>
            <a:pPr lvl="0" algn="just"/>
            <a:r>
              <a:rPr lang="en-US" sz="2600" dirty="0">
                <a:solidFill>
                  <a:srgbClr val="FF0000"/>
                </a:solidFill>
              </a:rPr>
              <a:t>Operating System is a system software that acts as an intermediary between a user and Computer Hardware to enable convenient usage of the system and efficient utilization of resources.</a:t>
            </a:r>
          </a:p>
          <a:p>
            <a:pPr lvl="0" algn="just"/>
            <a:r>
              <a:rPr lang="en-US" sz="2600" dirty="0"/>
              <a:t>The commonly required resources are input/output devices, memory, file storage space, CPU etc. </a:t>
            </a:r>
          </a:p>
          <a:p>
            <a:pPr lvl="0" algn="just"/>
            <a:r>
              <a:rPr lang="en-US" sz="2600" dirty="0"/>
              <a:t>The operating system acts as a manager of the above resources and allocates them to specific programs and users, whenever necessary to perform a particular task.</a:t>
            </a:r>
          </a:p>
          <a:p>
            <a:pPr lvl="0" algn="just"/>
            <a:r>
              <a:rPr lang="en-US" sz="2600" dirty="0"/>
              <a:t>The resources are processor, memory, files, and I/O devices.</a:t>
            </a:r>
            <a:r>
              <a:rPr lang="en-US" sz="2600" dirty="0">
                <a:solidFill>
                  <a:srgbClr val="FF0000"/>
                </a:solidFill>
              </a:rPr>
              <a:t> In simple terms, an operating system is the interface between the user and the machine.</a:t>
            </a:r>
          </a:p>
          <a:p>
            <a:pPr lvl="0" algn="just"/>
            <a:r>
              <a:rPr lang="en-US" sz="2600" dirty="0"/>
              <a:t> Therefore operating system is the resource manager i.e. it can manage the resource of a computer system internally.</a:t>
            </a:r>
          </a:p>
          <a:p>
            <a:endParaRPr lang="en-US" sz="2400" dirty="0"/>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227223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 Model</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FB4F597C-169A-4C15-ADD6-54506235F937}"/>
              </a:ext>
            </a:extLst>
          </p:cNvPr>
          <p:cNvPicPr>
            <a:picLocks noChangeAspect="1"/>
          </p:cNvPicPr>
          <p:nvPr/>
        </p:nvPicPr>
        <p:blipFill>
          <a:blip r:embed="rId2"/>
          <a:stretch>
            <a:fillRect/>
          </a:stretch>
        </p:blipFill>
        <p:spPr>
          <a:xfrm>
            <a:off x="342900" y="2550692"/>
            <a:ext cx="3829050" cy="2857500"/>
          </a:xfrm>
          <a:prstGeom prst="rect">
            <a:avLst/>
          </a:prstGeom>
        </p:spPr>
      </p:pic>
      <p:pic>
        <p:nvPicPr>
          <p:cNvPr id="8" name="Picture 7">
            <a:extLst>
              <a:ext uri="{FF2B5EF4-FFF2-40B4-BE49-F238E27FC236}">
                <a16:creationId xmlns="" xmlns:a16="http://schemas.microsoft.com/office/drawing/2014/main" id="{F078B429-E8CF-4E03-85D6-3B8DE47DABA1}"/>
              </a:ext>
            </a:extLst>
          </p:cNvPr>
          <p:cNvPicPr>
            <a:picLocks noChangeAspect="1"/>
          </p:cNvPicPr>
          <p:nvPr/>
        </p:nvPicPr>
        <p:blipFill>
          <a:blip r:embed="rId3"/>
          <a:stretch>
            <a:fillRect/>
          </a:stretch>
        </p:blipFill>
        <p:spPr>
          <a:xfrm>
            <a:off x="4725589" y="2550692"/>
            <a:ext cx="3894158" cy="2857500"/>
          </a:xfrm>
          <a:prstGeom prst="rect">
            <a:avLst/>
          </a:prstGeom>
        </p:spPr>
      </p:pic>
      <p:sp>
        <p:nvSpPr>
          <p:cNvPr id="5"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Process Model</a:t>
            </a:r>
            <a:endParaRPr lang="en-IN" b="1" dirty="0"/>
          </a:p>
        </p:txBody>
      </p:sp>
      <p:pic>
        <p:nvPicPr>
          <p:cNvPr id="6" name="Picture 5"/>
          <p:cNvPicPr>
            <a:picLocks noChangeAspect="1"/>
          </p:cNvPicPr>
          <p:nvPr/>
        </p:nvPicPr>
        <p:blipFill>
          <a:blip r:embed="rId4"/>
          <a:stretch>
            <a:fillRect/>
          </a:stretch>
        </p:blipFill>
        <p:spPr>
          <a:xfrm>
            <a:off x="251520" y="37433"/>
            <a:ext cx="1188823" cy="938865"/>
          </a:xfrm>
          <a:prstGeom prst="rect">
            <a:avLst/>
          </a:prstGeom>
        </p:spPr>
      </p:pic>
    </p:spTree>
    <p:extLst>
      <p:ext uri="{BB962C8B-B14F-4D97-AF65-F5344CB8AC3E}">
        <p14:creationId xmlns:p14="http://schemas.microsoft.com/office/powerpoint/2010/main" val="1813415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 Model</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 xmlns:a16="http://schemas.microsoft.com/office/drawing/2014/main" id="{CBB97C06-7A7B-41CC-A2EF-1F8E8A8E6BD1}"/>
              </a:ext>
            </a:extLst>
          </p:cNvPr>
          <p:cNvPicPr>
            <a:picLocks noChangeAspect="1"/>
          </p:cNvPicPr>
          <p:nvPr/>
        </p:nvPicPr>
        <p:blipFill>
          <a:blip r:embed="rId2"/>
          <a:stretch>
            <a:fillRect/>
          </a:stretch>
        </p:blipFill>
        <p:spPr>
          <a:xfrm>
            <a:off x="900113" y="2550691"/>
            <a:ext cx="3028950" cy="2592809"/>
          </a:xfrm>
          <a:prstGeom prst="rect">
            <a:avLst/>
          </a:prstGeom>
        </p:spPr>
      </p:pic>
      <p:pic>
        <p:nvPicPr>
          <p:cNvPr id="12" name="Picture 11">
            <a:extLst>
              <a:ext uri="{FF2B5EF4-FFF2-40B4-BE49-F238E27FC236}">
                <a16:creationId xmlns="" xmlns:a16="http://schemas.microsoft.com/office/drawing/2014/main" id="{ADB47C01-D201-4D6E-9724-4508CCB4908E}"/>
              </a:ext>
            </a:extLst>
          </p:cNvPr>
          <p:cNvPicPr>
            <a:picLocks noChangeAspect="1"/>
          </p:cNvPicPr>
          <p:nvPr/>
        </p:nvPicPr>
        <p:blipFill>
          <a:blip r:embed="rId3"/>
          <a:stretch>
            <a:fillRect/>
          </a:stretch>
        </p:blipFill>
        <p:spPr>
          <a:xfrm>
            <a:off x="4760043" y="2278856"/>
            <a:ext cx="3583858" cy="3114675"/>
          </a:xfrm>
          <a:prstGeom prst="rect">
            <a:avLst/>
          </a:prstGeom>
        </p:spPr>
      </p:pic>
      <p:sp>
        <p:nvSpPr>
          <p:cNvPr id="5"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Thread Model</a:t>
            </a:r>
            <a:endParaRPr lang="en-IN" b="1" dirty="0"/>
          </a:p>
        </p:txBody>
      </p:sp>
      <p:pic>
        <p:nvPicPr>
          <p:cNvPr id="6" name="Picture 5"/>
          <p:cNvPicPr>
            <a:picLocks noChangeAspect="1"/>
          </p:cNvPicPr>
          <p:nvPr/>
        </p:nvPicPr>
        <p:blipFill>
          <a:blip r:embed="rId4"/>
          <a:stretch>
            <a:fillRect/>
          </a:stretch>
        </p:blipFill>
        <p:spPr>
          <a:xfrm>
            <a:off x="251520" y="37433"/>
            <a:ext cx="1188823" cy="938865"/>
          </a:xfrm>
          <a:prstGeom prst="rect">
            <a:avLst/>
          </a:prstGeom>
        </p:spPr>
      </p:pic>
    </p:spTree>
    <p:extLst>
      <p:ext uri="{BB962C8B-B14F-4D97-AF65-F5344CB8AC3E}">
        <p14:creationId xmlns:p14="http://schemas.microsoft.com/office/powerpoint/2010/main" val="4912421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Creation time for 50,000 Process and Thread</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BE20306A-B239-4C3C-BE8A-330AA0B04FAB}"/>
              </a:ext>
            </a:extLst>
          </p:cNvPr>
          <p:cNvPicPr>
            <a:picLocks noChangeAspect="1"/>
          </p:cNvPicPr>
          <p:nvPr/>
        </p:nvPicPr>
        <p:blipFill>
          <a:blip r:embed="rId2"/>
          <a:stretch>
            <a:fillRect/>
          </a:stretch>
        </p:blipFill>
        <p:spPr>
          <a:xfrm>
            <a:off x="693758" y="2470743"/>
            <a:ext cx="7756485" cy="2330852"/>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11264343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Applications</a:t>
            </a:r>
          </a:p>
          <a:p>
            <a:pPr algn="just" defTabSz="685800">
              <a:defRPr/>
            </a:pPr>
            <a:endParaRPr lang="en-IN" dirty="0">
              <a:solidFill>
                <a:prstClr val="black"/>
              </a:solidFill>
              <a:latin typeface="Calibri" panose="020F0502020204030204"/>
            </a:endParaRPr>
          </a:p>
        </p:txBody>
      </p:sp>
      <p:pic>
        <p:nvPicPr>
          <p:cNvPr id="9" name="Picture 8">
            <a:extLst>
              <a:ext uri="{FF2B5EF4-FFF2-40B4-BE49-F238E27FC236}">
                <a16:creationId xmlns="" xmlns:a16="http://schemas.microsoft.com/office/drawing/2014/main" id="{E4E89D58-D36C-4DA4-8AB4-9E69DD5DA3CB}"/>
              </a:ext>
            </a:extLst>
          </p:cNvPr>
          <p:cNvPicPr>
            <a:picLocks noChangeAspect="1"/>
          </p:cNvPicPr>
          <p:nvPr/>
        </p:nvPicPr>
        <p:blipFill>
          <a:blip r:embed="rId2"/>
          <a:stretch>
            <a:fillRect/>
          </a:stretch>
        </p:blipFill>
        <p:spPr>
          <a:xfrm>
            <a:off x="1605264" y="2486929"/>
            <a:ext cx="5933472" cy="2712817"/>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25491806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Processes</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 xmlns:a16="http://schemas.microsoft.com/office/drawing/2014/main" id="{03EC8032-9105-4B20-8545-B84472774E54}"/>
              </a:ext>
            </a:extLst>
          </p:cNvPr>
          <p:cNvPicPr>
            <a:picLocks noChangeAspect="1"/>
          </p:cNvPicPr>
          <p:nvPr/>
        </p:nvPicPr>
        <p:blipFill>
          <a:blip r:embed="rId2"/>
          <a:stretch>
            <a:fillRect/>
          </a:stretch>
        </p:blipFill>
        <p:spPr>
          <a:xfrm>
            <a:off x="807244" y="2164557"/>
            <a:ext cx="7393781" cy="3351398"/>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7613904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Processes</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A32E669A-A28E-4CC7-AA9A-6E9E66FFB981}"/>
              </a:ext>
            </a:extLst>
          </p:cNvPr>
          <p:cNvPicPr>
            <a:picLocks noChangeAspect="1"/>
          </p:cNvPicPr>
          <p:nvPr/>
        </p:nvPicPr>
        <p:blipFill>
          <a:blip r:embed="rId2"/>
          <a:stretch>
            <a:fillRect/>
          </a:stretch>
        </p:blipFill>
        <p:spPr>
          <a:xfrm>
            <a:off x="1735931" y="1995487"/>
            <a:ext cx="6072188" cy="3586163"/>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7311500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763138"/>
            <a:ext cx="8536781" cy="6463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 xmlns:a16="http://schemas.microsoft.com/office/drawing/2014/main" id="{E96C4BF1-24BD-4F3C-9920-4A962CA07DE1}"/>
              </a:ext>
            </a:extLst>
          </p:cNvPr>
          <p:cNvPicPr>
            <a:picLocks noChangeAspect="1"/>
          </p:cNvPicPr>
          <p:nvPr/>
        </p:nvPicPr>
        <p:blipFill>
          <a:blip r:embed="rId2"/>
          <a:stretch>
            <a:fillRect/>
          </a:stretch>
        </p:blipFill>
        <p:spPr>
          <a:xfrm>
            <a:off x="2543175" y="1989534"/>
            <a:ext cx="4057650" cy="3579019"/>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5808602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91725"/>
            <a:ext cx="8536781" cy="110177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Thread</a:t>
            </a:r>
          </a:p>
          <a:p>
            <a:pPr defTabSz="685800">
              <a:defRPr/>
            </a:pPr>
            <a:r>
              <a:rPr lang="en-US" sz="97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B57ED7AF-8C59-4425-85AB-AC1453172C4C}"/>
              </a:ext>
            </a:extLst>
          </p:cNvPr>
          <p:cNvPicPr>
            <a:picLocks noChangeAspect="1"/>
          </p:cNvPicPr>
          <p:nvPr/>
        </p:nvPicPr>
        <p:blipFill>
          <a:blip r:embed="rId2"/>
          <a:stretch>
            <a:fillRect/>
          </a:stretch>
        </p:blipFill>
        <p:spPr>
          <a:xfrm>
            <a:off x="1382316" y="2015953"/>
            <a:ext cx="6007894" cy="3671888"/>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0518502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288546"/>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Benefits</a:t>
            </a:r>
            <a:endParaRPr lang="en-IN" b="1" u="sng" dirty="0">
              <a:solidFill>
                <a:srgbClr val="4472C4"/>
              </a:solidFill>
              <a:latin typeface="Calibri" panose="020F0502020204030204"/>
            </a:endParaRPr>
          </a:p>
          <a:p>
            <a:pPr defTabSz="685800">
              <a:spcBef>
                <a:spcPts val="11"/>
              </a:spcBef>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314325" defTabSz="685800"/>
            <a:r>
              <a:rPr lang="en-US" sz="1500" dirty="0">
                <a:solidFill>
                  <a:prstClr val="black"/>
                </a:solidFill>
                <a:latin typeface="Calibri" panose="020F0502020204030204"/>
                <a:ea typeface="Arial" panose="020B0604020202020204" pitchFamily="34" charset="0"/>
              </a:rPr>
              <a:t>The benefits of multi threaded programming can be broken down into four major categories:</a:t>
            </a:r>
            <a:endParaRPr lang="en-IN" sz="1500" dirty="0">
              <a:solidFill>
                <a:prstClr val="black"/>
              </a:solidFill>
              <a:latin typeface="Calibri" panose="020F0502020204030204"/>
              <a:ea typeface="Arial" panose="020B0604020202020204" pitchFamily="34" charset="0"/>
            </a:endParaRPr>
          </a:p>
          <a:p>
            <a:pPr algn="just" defTabSz="685800">
              <a:defRPr/>
            </a:pPr>
            <a:r>
              <a:rPr lang="en-US" sz="1500" b="1" u="sng" dirty="0">
                <a:solidFill>
                  <a:srgbClr val="4472C4"/>
                </a:solidFill>
                <a:latin typeface="Calibri" panose="020F0502020204030204"/>
              </a:rPr>
              <a:t>Responsiveness</a:t>
            </a:r>
            <a:endParaRPr lang="en-IN" sz="1500" b="1" u="sng" dirty="0">
              <a:solidFill>
                <a:srgbClr val="4472C4"/>
              </a:solidFill>
              <a:latin typeface="Calibri" panose="020F0502020204030204"/>
            </a:endParaRPr>
          </a:p>
          <a:p>
            <a:pPr marL="142875" marR="511493" algn="just" defTabSz="685800">
              <a:lnSpc>
                <a:spcPct val="150000"/>
              </a:lnSpc>
              <a:spcBef>
                <a:spcPts val="484"/>
              </a:spcBef>
            </a:pPr>
            <a:r>
              <a:rPr lang="en-US" sz="1500" dirty="0">
                <a:solidFill>
                  <a:prstClr val="black"/>
                </a:solidFill>
                <a:latin typeface="Calibri" panose="020F0502020204030204"/>
                <a:ea typeface="Arial" panose="020B0604020202020204" pitchFamily="34" charset="0"/>
              </a:rPr>
              <a:t>Multi threading an interactive application may allow a program to continue running even if part of it is blocked or is performing a lengthy operation, thereby increasing responsiveness to the user. A multi threaded web browser could still allow user interaction in one thread while an image was being loaded in another</a:t>
            </a:r>
            <a:r>
              <a:rPr lang="en-US" sz="1500" spc="-4" dirty="0">
                <a:solidFill>
                  <a:prstClr val="black"/>
                </a:solidFill>
                <a:latin typeface="Calibri" panose="020F0502020204030204"/>
                <a:ea typeface="Arial" panose="020B0604020202020204" pitchFamily="34" charset="0"/>
              </a:rPr>
              <a:t> </a:t>
            </a:r>
            <a:r>
              <a:rPr lang="en-US" sz="1500" dirty="0">
                <a:solidFill>
                  <a:prstClr val="black"/>
                </a:solidFill>
                <a:latin typeface="Calibri" panose="020F0502020204030204"/>
                <a:ea typeface="Arial" panose="020B0604020202020204" pitchFamily="34" charset="0"/>
              </a:rPr>
              <a:t>thread.</a:t>
            </a:r>
          </a:p>
          <a:p>
            <a:pPr algn="just" defTabSz="685800">
              <a:lnSpc>
                <a:spcPts val="945"/>
              </a:lnSpc>
              <a:defRPr/>
            </a:pPr>
            <a:r>
              <a:rPr lang="en-US" sz="1500" b="1" u="sng" dirty="0">
                <a:solidFill>
                  <a:srgbClr val="4472C4"/>
                </a:solidFill>
                <a:latin typeface="Calibri" panose="020F0502020204030204"/>
              </a:rPr>
              <a:t>Resource sharing</a:t>
            </a:r>
            <a:endParaRPr lang="en-IN" sz="1500" b="1" u="sng" dirty="0">
              <a:solidFill>
                <a:srgbClr val="4472C4"/>
              </a:solidFill>
              <a:latin typeface="Calibri" panose="020F0502020204030204"/>
            </a:endParaRPr>
          </a:p>
          <a:p>
            <a:pPr marL="142875" marR="512921" algn="just" defTabSz="685800">
              <a:lnSpc>
                <a:spcPct val="150000"/>
              </a:lnSpc>
              <a:spcBef>
                <a:spcPts val="480"/>
              </a:spcBef>
            </a:pPr>
            <a:r>
              <a:rPr lang="en-US" sz="1500" dirty="0">
                <a:solidFill>
                  <a:prstClr val="black"/>
                </a:solidFill>
                <a:latin typeface="Calibri" panose="020F0502020204030204"/>
                <a:ea typeface="Arial" panose="020B0604020202020204" pitchFamily="34" charset="0"/>
              </a:rPr>
              <a:t>By default, threads share the memory and the resources of the process to which they belong. The benefit of sharing code and data is that it allows an application to have several different threads of activity within the same address space.</a:t>
            </a:r>
            <a:endParaRPr lang="en-IN" sz="1500" dirty="0">
              <a:solidFill>
                <a:prstClr val="black"/>
              </a:solidFill>
              <a:latin typeface="Calibri" panose="020F0502020204030204"/>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42361340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098751"/>
          </a:xfrm>
          <a:prstGeom prst="rect">
            <a:avLst/>
          </a:prstGeom>
          <a:noFill/>
        </p:spPr>
        <p:txBody>
          <a:bodyPr wrap="square" rtlCol="0">
            <a:spAutoFit/>
          </a:bodyPr>
          <a:lstStyle/>
          <a:p>
            <a:pPr algn="just" defTabSz="685800">
              <a:defRPr/>
            </a:pPr>
            <a:r>
              <a:rPr lang="en-US" sz="1500" b="1" u="sng" dirty="0">
                <a:solidFill>
                  <a:srgbClr val="4472C4"/>
                </a:solidFill>
                <a:latin typeface="Calibri" panose="020F0502020204030204"/>
              </a:rPr>
              <a:t>Benefits</a:t>
            </a:r>
            <a:endParaRPr lang="en-IN" sz="1500" b="1" u="sng" dirty="0">
              <a:solidFill>
                <a:srgbClr val="4472C4"/>
              </a:solidFill>
              <a:latin typeface="Calibri" panose="020F0502020204030204"/>
            </a:endParaRPr>
          </a:p>
          <a:p>
            <a:pPr defTabSz="685800">
              <a:spcBef>
                <a:spcPts val="11"/>
              </a:spcBef>
              <a:defRPr/>
            </a:pPr>
            <a:r>
              <a:rPr lang="en-US" sz="1500" b="1" dirty="0">
                <a:solidFill>
                  <a:prstClr val="black"/>
                </a:solidFill>
                <a:latin typeface="Calibri" panose="020F0502020204030204"/>
                <a:ea typeface="Arial" panose="020B0604020202020204" pitchFamily="34" charset="0"/>
              </a:rPr>
              <a:t> </a:t>
            </a:r>
            <a:r>
              <a:rPr lang="en-US" sz="1500" b="1" u="sng" dirty="0">
                <a:solidFill>
                  <a:srgbClr val="4472C4"/>
                </a:solidFill>
                <a:latin typeface="Calibri" panose="020F0502020204030204"/>
              </a:rPr>
              <a:t>Economy</a:t>
            </a:r>
            <a:endParaRPr lang="en-IN" sz="1500" b="1" u="sng" dirty="0">
              <a:solidFill>
                <a:srgbClr val="4472C4"/>
              </a:solidFill>
              <a:latin typeface="Calibri" panose="020F0502020204030204"/>
            </a:endParaRPr>
          </a:p>
          <a:p>
            <a:pPr marL="600075" marR="511969" lvl="1" indent="-257175" algn="just" defTabSz="685800">
              <a:spcBef>
                <a:spcPts val="480"/>
              </a:spcBef>
              <a:buSzPts val="1100"/>
              <a:buFont typeface="Wingdings" panose="05000000000000000000" pitchFamily="2" charset="2"/>
              <a:buChar char="Ø"/>
              <a:tabLst>
                <a:tab pos="314325"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Allocating memory and resources for </a:t>
            </a:r>
            <a:r>
              <a:rPr lang="en-US" sz="1500" b="1" dirty="0">
                <a:solidFill>
                  <a:srgbClr val="4472C4"/>
                </a:solidFill>
                <a:latin typeface="Calibri" panose="020F0502020204030204"/>
                <a:ea typeface="Symbol" panose="05050102010706020507" pitchFamily="18" charset="2"/>
                <a:cs typeface="Symbol" panose="05050102010706020507" pitchFamily="18" charset="2"/>
              </a:rPr>
              <a:t>process creation is costly</a:t>
            </a:r>
            <a:r>
              <a:rPr lang="en-US" sz="1500" dirty="0">
                <a:solidFill>
                  <a:prstClr val="black"/>
                </a:solidFill>
                <a:latin typeface="Calibri" panose="020F0502020204030204"/>
                <a:ea typeface="Symbol" panose="05050102010706020507" pitchFamily="18" charset="2"/>
                <a:cs typeface="Symbol" panose="05050102010706020507" pitchFamily="18" charset="2"/>
              </a:rPr>
              <a:t>. Because threads share resources of the process to which they belong, it is more economical to create and context-switch</a:t>
            </a:r>
            <a:r>
              <a:rPr lang="en-US" sz="1500" spc="-71"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threads.</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spcBef>
                <a:spcPts val="45"/>
              </a:spcBef>
              <a:buSzPts val="1100"/>
              <a:buFont typeface="Wingdings" panose="05000000000000000000" pitchFamily="2" charset="2"/>
              <a:buChar char="Ø"/>
              <a:tabLst>
                <a:tab pos="314801"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It is much more time consuming to create and manage processes than threads. In Solaris, for example, creating a process is about thirty times slower than is creating a thread, and context switching is about five times</a:t>
            </a:r>
            <a:r>
              <a:rPr lang="en-US" sz="1500" spc="-8"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slower.</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defTabSz="685800">
              <a:spcBef>
                <a:spcPts val="30"/>
              </a:spcBef>
            </a:pPr>
            <a:r>
              <a:rPr lang="en-US" sz="1500" dirty="0">
                <a:solidFill>
                  <a:prstClr val="black"/>
                </a:solidFill>
                <a:latin typeface="Calibri" panose="020F0502020204030204"/>
                <a:ea typeface="Arial" panose="020B0604020202020204" pitchFamily="34" charset="0"/>
              </a:rPr>
              <a:t> </a:t>
            </a:r>
            <a:endParaRPr lang="en-IN" sz="1500" dirty="0">
              <a:solidFill>
                <a:prstClr val="black"/>
              </a:solidFill>
              <a:latin typeface="Calibri" panose="020F0502020204030204"/>
              <a:ea typeface="Arial" panose="020B0604020202020204" pitchFamily="34" charset="0"/>
            </a:endParaRPr>
          </a:p>
          <a:p>
            <a:pPr algn="just" defTabSz="685800">
              <a:spcBef>
                <a:spcPts val="4"/>
              </a:spcBef>
              <a:defRPr/>
            </a:pPr>
            <a:r>
              <a:rPr lang="en-US" sz="1500" b="1" u="sng" dirty="0">
                <a:solidFill>
                  <a:srgbClr val="4472C4"/>
                </a:solidFill>
                <a:latin typeface="Calibri" panose="020F0502020204030204"/>
              </a:rPr>
              <a:t>Utilization of multiprocessor architectures</a:t>
            </a:r>
            <a:endParaRPr lang="en-IN" sz="1500" b="1" u="sng" dirty="0">
              <a:solidFill>
                <a:srgbClr val="4472C4"/>
              </a:solidFill>
              <a:latin typeface="Calibri" panose="020F0502020204030204"/>
            </a:endParaRPr>
          </a:p>
          <a:p>
            <a:pPr marL="600075" marR="512921" lvl="1" indent="-257175" defTabSz="685800">
              <a:spcBef>
                <a:spcPts val="480"/>
              </a:spcBef>
              <a:buSzPts val="1100"/>
              <a:buFont typeface="Wingdings" panose="05000000000000000000" pitchFamily="2" charset="2"/>
              <a:buChar char="Ø"/>
              <a:tabLst>
                <a:tab pos="313849" algn="l"/>
                <a:tab pos="314801"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The benefits of multithreading can be greatly increased in a multiprocessor architecture, where threads may be running in parallel on different processors.</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600075" lvl="1" indent="-257175" defTabSz="685800">
              <a:spcBef>
                <a:spcPts val="26"/>
              </a:spcBef>
              <a:buSzPts val="1100"/>
              <a:buFont typeface="Wingdings" panose="05000000000000000000" pitchFamily="2" charset="2"/>
              <a:buChar char="Ø"/>
              <a:tabLst>
                <a:tab pos="313849" algn="l"/>
                <a:tab pos="314325"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A single threaded process can only run on one CPU, no matter how many are</a:t>
            </a:r>
            <a:r>
              <a:rPr lang="en-US" sz="1500" spc="-60"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available.</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600075" lvl="1" indent="-257175" defTabSz="685800">
              <a:spcBef>
                <a:spcPts val="465"/>
              </a:spcBef>
              <a:buSzPts val="1100"/>
              <a:buFont typeface="Wingdings" panose="05000000000000000000" pitchFamily="2" charset="2"/>
              <a:buChar char="Ø"/>
              <a:tabLst>
                <a:tab pos="343853" algn="l"/>
                <a:tab pos="344329" algn="l"/>
              </a:tabLst>
            </a:pPr>
            <a:r>
              <a:rPr lang="en-US" sz="1500" dirty="0">
                <a:solidFill>
                  <a:prstClr val="black"/>
                </a:solidFill>
                <a:latin typeface="Calibri" panose="020F0502020204030204"/>
                <a:ea typeface="Symbol" panose="05050102010706020507" pitchFamily="18" charset="2"/>
                <a:cs typeface="Symbol" panose="05050102010706020507" pitchFamily="18" charset="2"/>
              </a:rPr>
              <a:t>Multithreading on a multi-CPU machine increases</a:t>
            </a:r>
            <a:r>
              <a:rPr lang="en-US" sz="1500" spc="-4" dirty="0">
                <a:solidFill>
                  <a:prstClr val="black"/>
                </a:solidFill>
                <a:latin typeface="Calibri" panose="020F0502020204030204"/>
                <a:ea typeface="Symbol" panose="05050102010706020507" pitchFamily="18" charset="2"/>
                <a:cs typeface="Symbol" panose="05050102010706020507" pitchFamily="18" charset="2"/>
              </a:rPr>
              <a:t> </a:t>
            </a:r>
            <a:r>
              <a:rPr lang="en-US" sz="1500" dirty="0">
                <a:solidFill>
                  <a:prstClr val="black"/>
                </a:solidFill>
                <a:latin typeface="Calibri" panose="020F0502020204030204"/>
                <a:ea typeface="Symbol" panose="05050102010706020507" pitchFamily="18" charset="2"/>
                <a:cs typeface="Symbol" panose="05050102010706020507" pitchFamily="18" charset="2"/>
              </a:rPr>
              <a:t>concurrency.</a:t>
            </a:r>
            <a:endParaRPr lang="en-IN" sz="1500" dirty="0">
              <a:solidFill>
                <a:prstClr val="black"/>
              </a:solidFill>
              <a:latin typeface="Calibri" panose="020F0502020204030204"/>
              <a:ea typeface="Symbol" panose="05050102010706020507" pitchFamily="18" charset="2"/>
              <a:cs typeface="Symbol" panose="05050102010706020507" pitchFamily="18" charset="2"/>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2135616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US" sz="3600" b="1" dirty="0">
                <a:solidFill>
                  <a:srgbClr val="FF0000"/>
                </a:solidFill>
              </a:rPr>
              <a:t>INTRODUCTION TO OS</a:t>
            </a:r>
          </a:p>
        </p:txBody>
      </p:sp>
      <p:pic>
        <p:nvPicPr>
          <p:cNvPr id="6" name="Content Placeholder 5" descr="Conceptual view of an Operating System"/>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51720" y="2204864"/>
            <a:ext cx="5328592" cy="4104456"/>
          </a:xfrm>
          <a:prstGeom prst="rect">
            <a:avLst/>
          </a:prstGeom>
          <a:noFill/>
          <a:ln>
            <a:noFill/>
          </a:ln>
        </p:spPr>
      </p:pic>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4"/>
          <a:stretch>
            <a:fillRect/>
          </a:stretch>
        </p:blipFill>
        <p:spPr>
          <a:xfrm>
            <a:off x="346691" y="211137"/>
            <a:ext cx="1193800" cy="939800"/>
          </a:xfrm>
          <a:prstGeom prst="rect">
            <a:avLst/>
          </a:prstGeom>
        </p:spPr>
      </p:pic>
    </p:spTree>
    <p:extLst>
      <p:ext uri="{BB962C8B-B14F-4D97-AF65-F5344CB8AC3E}">
        <p14:creationId xmlns:p14="http://schemas.microsoft.com/office/powerpoint/2010/main" val="18980801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92460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User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spcBef>
                <a:spcPts val="11"/>
              </a:spcBef>
              <a:defRPr/>
            </a:pPr>
            <a:r>
              <a:rPr lang="en-US" sz="1500" dirty="0">
                <a:solidFill>
                  <a:prstClr val="black"/>
                </a:solidFill>
                <a:latin typeface="Calibri" panose="020F0502020204030204"/>
              </a:rPr>
              <a:t>User threads are supported above the kernel and are managed without kernel support i.e., they are implemented by </a:t>
            </a:r>
            <a:r>
              <a:rPr lang="en-US" sz="1500" b="1" dirty="0">
                <a:solidFill>
                  <a:srgbClr val="4472C4"/>
                </a:solidFill>
                <a:latin typeface="Calibri" panose="020F0502020204030204"/>
              </a:rPr>
              <a:t>thread library </a:t>
            </a:r>
            <a:r>
              <a:rPr lang="en-US" sz="1500" dirty="0">
                <a:solidFill>
                  <a:prstClr val="black"/>
                </a:solidFill>
                <a:latin typeface="Calibri" panose="020F0502020204030204"/>
              </a:rPr>
              <a:t>at the user level.</a:t>
            </a:r>
            <a:r>
              <a:rPr lang="en-US" sz="1500" dirty="0">
                <a:solidFill>
                  <a:srgbClr val="333333"/>
                </a:solidFill>
                <a:latin typeface="noto sans"/>
              </a:rPr>
              <a:t> </a:t>
            </a:r>
            <a:r>
              <a:rPr lang="en-US" sz="1500" dirty="0">
                <a:solidFill>
                  <a:prstClr val="black"/>
                </a:solidFill>
                <a:latin typeface="Calibri" panose="020F0502020204030204"/>
              </a:rPr>
              <a:t>These are the threads that application programmers use in their programs.</a:t>
            </a:r>
            <a:endParaRPr lang="en-IN" sz="1500" dirty="0">
              <a:solidFill>
                <a:prstClr val="black"/>
              </a:solidFill>
              <a:latin typeface="Calibri" panose="020F0502020204030204"/>
            </a:endParaRPr>
          </a:p>
          <a:p>
            <a:pPr marL="600075" marR="511969" lvl="1" indent="-257175" algn="just" defTabSz="685800">
              <a:lnSpc>
                <a:spcPct val="138000"/>
              </a:lnSpc>
              <a:spcBef>
                <a:spcPts val="480"/>
              </a:spcBef>
              <a:buSzPts val="1100"/>
              <a:buFont typeface="Wingdings" panose="05000000000000000000" pitchFamily="2" charset="2"/>
              <a:buChar char="Ø"/>
              <a:tabLst>
                <a:tab pos="314325" algn="l"/>
              </a:tabLst>
            </a:pPr>
            <a:r>
              <a:rPr lang="en-US" sz="1350" dirty="0">
                <a:solidFill>
                  <a:prstClr val="black"/>
                </a:solidFill>
                <a:latin typeface="Calibri" panose="020F0502020204030204"/>
              </a:rPr>
              <a:t>The library provides support for </a:t>
            </a:r>
            <a:r>
              <a:rPr lang="en-US" sz="1350" b="1" dirty="0">
                <a:solidFill>
                  <a:srgbClr val="4472C4"/>
                </a:solidFill>
                <a:latin typeface="Calibri" panose="020F0502020204030204"/>
              </a:rPr>
              <a:t>thread creation, scheduling and management </a:t>
            </a:r>
            <a:r>
              <a:rPr lang="en-US" sz="1350" dirty="0">
                <a:solidFill>
                  <a:prstClr val="black"/>
                </a:solidFill>
                <a:latin typeface="Calibri" panose="020F0502020204030204"/>
              </a:rPr>
              <a:t>with no support from the kernel.</a:t>
            </a:r>
            <a:endParaRPr lang="en-IN" sz="1350" dirty="0">
              <a:solidFill>
                <a:prstClr val="black"/>
              </a:solidFill>
              <a:latin typeface="Calibri" panose="020F0502020204030204"/>
            </a:endParaRPr>
          </a:p>
          <a:p>
            <a:pPr marL="600075" marR="511969" lvl="1" indent="-257175" algn="just" defTabSz="685800">
              <a:lnSpc>
                <a:spcPct val="138000"/>
              </a:lnSpc>
              <a:spcBef>
                <a:spcPts val="480"/>
              </a:spcBef>
              <a:buSzPts val="1100"/>
              <a:buFont typeface="Wingdings" panose="05000000000000000000" pitchFamily="2" charset="2"/>
              <a:buChar char="Ø"/>
              <a:tabLst>
                <a:tab pos="314325" algn="l"/>
              </a:tabLst>
            </a:pPr>
            <a:r>
              <a:rPr lang="en-US" sz="1350" dirty="0">
                <a:solidFill>
                  <a:prstClr val="black"/>
                </a:solidFill>
                <a:latin typeface="Calibri" panose="020F0502020204030204"/>
              </a:rPr>
              <a:t>Because the kernel is unaware of user-level threads, all thread creation and scheduling are done in user space without the need for kernel intervention.</a:t>
            </a:r>
            <a:endParaRPr lang="en-IN" sz="1350" dirty="0">
              <a:solidFill>
                <a:prstClr val="black"/>
              </a:solidFill>
              <a:latin typeface="Calibri" panose="020F0502020204030204"/>
            </a:endParaRPr>
          </a:p>
          <a:p>
            <a:pPr marL="600075" marR="511969" lvl="1" indent="-257175" algn="just" defTabSz="685800">
              <a:lnSpc>
                <a:spcPct val="146000"/>
              </a:lnSpc>
              <a:spcBef>
                <a:spcPts val="480"/>
              </a:spcBef>
              <a:buSzPts val="1100"/>
              <a:buFont typeface="Wingdings" panose="05000000000000000000" pitchFamily="2" charset="2"/>
              <a:buChar char="Ø"/>
              <a:tabLst>
                <a:tab pos="314325" algn="l"/>
              </a:tabLst>
            </a:pPr>
            <a:r>
              <a:rPr lang="en-US" sz="1350" dirty="0">
                <a:solidFill>
                  <a:prstClr val="black"/>
                </a:solidFill>
                <a:latin typeface="Calibri" panose="020F0502020204030204"/>
              </a:rPr>
              <a:t>Therefore, </a:t>
            </a:r>
            <a:r>
              <a:rPr lang="en-US" sz="1350" b="1" dirty="0">
                <a:solidFill>
                  <a:srgbClr val="4472C4"/>
                </a:solidFill>
                <a:latin typeface="Calibri" panose="020F0502020204030204"/>
              </a:rPr>
              <a:t>user-level threads are generally fast to create and manage</a:t>
            </a:r>
            <a:r>
              <a:rPr lang="en-US" sz="1350" dirty="0">
                <a:solidFill>
                  <a:prstClr val="black"/>
                </a:solidFill>
                <a:latin typeface="Calibri" panose="020F0502020204030204"/>
              </a:rPr>
              <a:t>. User-thread libraries include POSIX </a:t>
            </a:r>
            <a:r>
              <a:rPr lang="en-US" sz="1350" dirty="0" err="1">
                <a:solidFill>
                  <a:prstClr val="black"/>
                </a:solidFill>
                <a:latin typeface="Calibri" panose="020F0502020204030204"/>
              </a:rPr>
              <a:t>Pthreads</a:t>
            </a:r>
            <a:r>
              <a:rPr lang="en-US" sz="1350" dirty="0">
                <a:solidFill>
                  <a:prstClr val="black"/>
                </a:solidFill>
                <a:latin typeface="Calibri" panose="020F0502020204030204"/>
              </a:rPr>
              <a:t>, Mach C-threads, and Solaris 2 UI-threads.</a:t>
            </a:r>
            <a:endParaRPr lang="en-IN" sz="1350" dirty="0">
              <a:solidFill>
                <a:prstClr val="black"/>
              </a:solidFill>
              <a:latin typeface="Calibri" panose="020F0502020204030204"/>
            </a:endParaRPr>
          </a:p>
          <a:p>
            <a:pPr defTabSz="685800"/>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User Level Thread</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5996955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40564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User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IN" dirty="0">
                <a:solidFill>
                  <a:prstClr val="black"/>
                </a:solidFill>
                <a:latin typeface="Calibri" panose="020F0502020204030204"/>
                <a:ea typeface="Arial" panose="020B0604020202020204" pitchFamily="34" charset="0"/>
              </a:rPr>
              <a:t>Advantage:</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Fast</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Thread Management happens with thread </a:t>
            </a:r>
          </a:p>
          <a:p>
            <a:pPr marL="342900" lvl="1" defTabSz="685800"/>
            <a:r>
              <a:rPr lang="en-IN" dirty="0">
                <a:solidFill>
                  <a:prstClr val="black"/>
                </a:solidFill>
                <a:latin typeface="Calibri" panose="020F0502020204030204"/>
                <a:ea typeface="Arial" panose="020B0604020202020204" pitchFamily="34" charset="0"/>
              </a:rPr>
              <a:t>     library.</a:t>
            </a:r>
          </a:p>
          <a:p>
            <a:pPr defTabSz="685800">
              <a:defRPr/>
            </a:pPr>
            <a:endParaRPr lang="en-IN" dirty="0">
              <a:solidFill>
                <a:prstClr val="black"/>
              </a:solidFill>
              <a:latin typeface="Calibri" panose="020F0502020204030204"/>
              <a:ea typeface="Arial" panose="020B0604020202020204" pitchFamily="34" charset="0"/>
            </a:endParaRPr>
          </a:p>
          <a:p>
            <a:pPr defTabSz="685800">
              <a:defRPr/>
            </a:pPr>
            <a:r>
              <a:rPr lang="en-IN" dirty="0">
                <a:solidFill>
                  <a:prstClr val="black"/>
                </a:solidFill>
                <a:latin typeface="Calibri" panose="020F0502020204030204"/>
                <a:ea typeface="Arial" panose="020B0604020202020204" pitchFamily="34" charset="0"/>
              </a:rPr>
              <a:t>Drawback:</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Lack of Coordination between Kernel and</a:t>
            </a:r>
          </a:p>
          <a:p>
            <a:pPr marL="342900" lvl="1" defTabSz="685800"/>
            <a:r>
              <a:rPr lang="en-IN" dirty="0">
                <a:solidFill>
                  <a:prstClr val="black"/>
                </a:solidFill>
                <a:latin typeface="Calibri" panose="020F0502020204030204"/>
                <a:ea typeface="Arial" panose="020B0604020202020204" pitchFamily="34" charset="0"/>
              </a:rPr>
              <a:t>     Thread</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If one thread invokes system call, all threads</a:t>
            </a:r>
          </a:p>
          <a:p>
            <a:pPr marL="342900" lvl="1" defTabSz="685800"/>
            <a:r>
              <a:rPr lang="en-IN" dirty="0">
                <a:solidFill>
                  <a:prstClr val="black"/>
                </a:solidFill>
                <a:latin typeface="Calibri" panose="020F0502020204030204"/>
                <a:ea typeface="Arial" panose="020B0604020202020204" pitchFamily="34" charset="0"/>
              </a:rPr>
              <a:t>    has to wait</a:t>
            </a:r>
          </a:p>
          <a:p>
            <a:pPr defTabSz="685800">
              <a:defRPr/>
            </a:pP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B867511F-34E4-490D-92D8-CE66E46FBC0A}"/>
              </a:ext>
            </a:extLst>
          </p:cNvPr>
          <p:cNvPicPr>
            <a:picLocks noChangeAspect="1"/>
          </p:cNvPicPr>
          <p:nvPr/>
        </p:nvPicPr>
        <p:blipFill>
          <a:blip r:embed="rId2"/>
          <a:stretch>
            <a:fillRect/>
          </a:stretch>
        </p:blipFill>
        <p:spPr>
          <a:xfrm>
            <a:off x="5350669" y="2730534"/>
            <a:ext cx="3643312" cy="2582466"/>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User Level Thread</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15209585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12983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Kernel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algn="just" defTabSz="685800">
              <a:spcBef>
                <a:spcPts val="536"/>
              </a:spcBef>
              <a:buSzPts val="1100"/>
              <a:tabLst>
                <a:tab pos="485299" algn="l"/>
                <a:tab pos="485775" algn="l"/>
              </a:tabLst>
            </a:pPr>
            <a:r>
              <a:rPr lang="en-US" sz="1500" dirty="0">
                <a:solidFill>
                  <a:prstClr val="black"/>
                </a:solidFill>
                <a:latin typeface="Calibri" panose="020F0502020204030204"/>
              </a:rPr>
              <a:t>Kernel threads are supported and managed directly by the operating system.</a:t>
            </a:r>
            <a:endParaRPr lang="en-IN" sz="1500" dirty="0">
              <a:solidFill>
                <a:prstClr val="black"/>
              </a:solidFill>
              <a:latin typeface="Calibri" panose="020F0502020204030204"/>
            </a:endParaRPr>
          </a:p>
          <a:p>
            <a:pPr marL="557213" lvl="1" indent="-214313" algn="just" defTabSz="685800">
              <a:spcBef>
                <a:spcPts val="536"/>
              </a:spcBef>
              <a:buSzPts val="1100"/>
              <a:buFont typeface="Wingdings" panose="05000000000000000000" pitchFamily="2" charset="2"/>
              <a:buChar char="Ø"/>
              <a:tabLst>
                <a:tab pos="485299" algn="l"/>
                <a:tab pos="485775" algn="l"/>
              </a:tabLst>
            </a:pPr>
            <a:r>
              <a:rPr lang="en-US" sz="1500" dirty="0">
                <a:solidFill>
                  <a:prstClr val="black"/>
                </a:solidFill>
                <a:latin typeface="Calibri" panose="020F0502020204030204"/>
              </a:rPr>
              <a:t>The kernel performs </a:t>
            </a:r>
            <a:r>
              <a:rPr lang="en-US" sz="1500" b="1" dirty="0">
                <a:solidFill>
                  <a:srgbClr val="4472C4"/>
                </a:solidFill>
                <a:latin typeface="Calibri" panose="020F0502020204030204"/>
              </a:rPr>
              <a:t>thread creation, scheduling </a:t>
            </a:r>
            <a:r>
              <a:rPr lang="en-US" sz="1500" dirty="0">
                <a:solidFill>
                  <a:prstClr val="black"/>
                </a:solidFill>
                <a:latin typeface="Calibri" panose="020F0502020204030204"/>
              </a:rPr>
              <a:t>and management in kernel space.</a:t>
            </a:r>
          </a:p>
          <a:p>
            <a:pPr marL="557213" lvl="1" indent="-214313" algn="just" defTabSz="685800">
              <a:spcBef>
                <a:spcPts val="536"/>
              </a:spcBef>
              <a:buSzPts val="1100"/>
              <a:buFont typeface="Wingdings" panose="05000000000000000000" pitchFamily="2" charset="2"/>
              <a:buChar char="Ø"/>
              <a:tabLst>
                <a:tab pos="485299" algn="l"/>
                <a:tab pos="485775" algn="l"/>
              </a:tabLst>
            </a:pPr>
            <a:r>
              <a:rPr lang="en-US" sz="1500" dirty="0">
                <a:solidFill>
                  <a:prstClr val="black"/>
                </a:solidFill>
                <a:latin typeface="Calibri" panose="020F0502020204030204"/>
              </a:rPr>
              <a:t> Since thread management is done by the operating system, kernel threads are</a:t>
            </a:r>
            <a:r>
              <a:rPr lang="en-IN" sz="1500" dirty="0">
                <a:solidFill>
                  <a:prstClr val="black"/>
                </a:solidFill>
                <a:latin typeface="Calibri" panose="020F0502020204030204"/>
              </a:rPr>
              <a:t> </a:t>
            </a:r>
            <a:r>
              <a:rPr lang="en-US" sz="1500" dirty="0">
                <a:solidFill>
                  <a:prstClr val="black"/>
                </a:solidFill>
                <a:latin typeface="Calibri" panose="020F0502020204030204"/>
              </a:rPr>
              <a:t>generally slower to create and manage than are user threads. </a:t>
            </a:r>
            <a:endParaRPr lang="en-IN" sz="1500" dirty="0">
              <a:solidFill>
                <a:prstClr val="black"/>
              </a:solidFill>
              <a:latin typeface="Calibri" panose="020F0502020204030204"/>
            </a:endParaRPr>
          </a:p>
          <a:p>
            <a:pPr marL="557213" lvl="1" indent="-214313" algn="just" defTabSz="685800">
              <a:spcBef>
                <a:spcPts val="536"/>
              </a:spcBef>
              <a:buSzPts val="1100"/>
              <a:buFont typeface="Wingdings" panose="05000000000000000000" pitchFamily="2" charset="2"/>
              <a:buChar char="Ø"/>
              <a:tabLst>
                <a:tab pos="485299" algn="l"/>
                <a:tab pos="485775" algn="l"/>
              </a:tabLst>
            </a:pPr>
            <a:r>
              <a:rPr lang="en-US" sz="1500" dirty="0">
                <a:solidFill>
                  <a:prstClr val="black"/>
                </a:solidFill>
                <a:latin typeface="Calibri" panose="020F0502020204030204"/>
              </a:rPr>
              <a:t>Also, in a multiprocessor environment, the kernel can schedule threads on different processors. Most contemporary operating systems—including Windows NT, Windows 2000, Solaris 2,BeOS, and Tru64 UNIX (formerly Digital UNIX)—support kernel threads </a:t>
            </a:r>
            <a:endParaRPr lang="en-IN" sz="1500" dirty="0">
              <a:solidFill>
                <a:prstClr val="black"/>
              </a:solidFill>
              <a:latin typeface="Calibri" panose="020F0502020204030204"/>
            </a:endParaRPr>
          </a:p>
          <a:p>
            <a:pPr marL="557213" marR="511969" lvl="1" indent="-214313" algn="just" defTabSz="685800">
              <a:lnSpc>
                <a:spcPct val="147000"/>
              </a:lnSpc>
              <a:spcBef>
                <a:spcPts val="536"/>
              </a:spcBef>
              <a:buSzPts val="1100"/>
              <a:buFont typeface="Wingdings" panose="05000000000000000000" pitchFamily="2" charset="2"/>
              <a:buChar char="Ø"/>
              <a:tabLst>
                <a:tab pos="485299" algn="l"/>
                <a:tab pos="485775" algn="l"/>
              </a:tabLst>
            </a:pPr>
            <a:endParaRPr lang="en-IN" sz="1500"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Kernel Level Thread</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6785857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070071"/>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Kernel Level Thread</a:t>
            </a: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IN" dirty="0">
                <a:solidFill>
                  <a:prstClr val="black"/>
                </a:solidFill>
                <a:latin typeface="Calibri" panose="020F0502020204030204"/>
                <a:ea typeface="Arial" panose="020B0604020202020204" pitchFamily="34" charset="0"/>
              </a:rPr>
              <a:t>Advantage:</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Scheduler can decide to give more time to process </a:t>
            </a:r>
          </a:p>
          <a:p>
            <a:pPr marL="342900" lvl="1" defTabSz="685800"/>
            <a:r>
              <a:rPr lang="en-IN" dirty="0">
                <a:solidFill>
                  <a:prstClr val="black"/>
                </a:solidFill>
                <a:latin typeface="Calibri" panose="020F0502020204030204"/>
                <a:ea typeface="Arial" panose="020B0604020202020204" pitchFamily="34" charset="0"/>
              </a:rPr>
              <a:t>      having more threads</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IF a Thread invokes a system call the remaining </a:t>
            </a:r>
          </a:p>
          <a:p>
            <a:pPr marL="342900" lvl="1" defTabSz="685800"/>
            <a:r>
              <a:rPr lang="en-IN" dirty="0">
                <a:solidFill>
                  <a:prstClr val="black"/>
                </a:solidFill>
                <a:latin typeface="Calibri" panose="020F0502020204030204"/>
                <a:ea typeface="Arial" panose="020B0604020202020204" pitchFamily="34" charset="0"/>
              </a:rPr>
              <a:t>     thread will run.</a:t>
            </a:r>
          </a:p>
          <a:p>
            <a:pPr defTabSz="685800">
              <a:defRPr/>
            </a:pPr>
            <a:r>
              <a:rPr lang="en-IN" dirty="0">
                <a:solidFill>
                  <a:prstClr val="black"/>
                </a:solidFill>
                <a:latin typeface="Calibri" panose="020F0502020204030204"/>
                <a:ea typeface="Arial" panose="020B0604020202020204" pitchFamily="34" charset="0"/>
              </a:rPr>
              <a:t>Drawback:</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Slow</a:t>
            </a:r>
          </a:p>
          <a:p>
            <a:pPr marL="600075" lvl="1" indent="-257175" defTabSz="685800">
              <a:buFont typeface="Wingdings" panose="05000000000000000000" pitchFamily="2" charset="2"/>
              <a:buChar char="Ø"/>
            </a:pPr>
            <a:r>
              <a:rPr lang="en-IN" dirty="0">
                <a:solidFill>
                  <a:prstClr val="black"/>
                </a:solidFill>
                <a:latin typeface="Calibri" panose="020F0502020204030204"/>
                <a:ea typeface="Arial" panose="020B0604020202020204" pitchFamily="34" charset="0"/>
              </a:rPr>
              <a:t>Overhead to manage thread and process</a:t>
            </a: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72D9D3B9-4926-4152-AA67-E464F74FFFBA}"/>
              </a:ext>
            </a:extLst>
          </p:cNvPr>
          <p:cNvPicPr>
            <a:picLocks noChangeAspect="1"/>
          </p:cNvPicPr>
          <p:nvPr/>
        </p:nvPicPr>
        <p:blipFill>
          <a:blip r:embed="rId2"/>
          <a:stretch>
            <a:fillRect/>
          </a:stretch>
        </p:blipFill>
        <p:spPr>
          <a:xfrm>
            <a:off x="6111478" y="2386012"/>
            <a:ext cx="2750344" cy="2757488"/>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Kernel Level Thread</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7657094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3433184"/>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Multithreading Models</a:t>
            </a:r>
          </a:p>
          <a:p>
            <a:pPr marL="142399" defTabSz="685800"/>
            <a:endParaRPr lang="en-IN" b="1" u="sng" dirty="0">
              <a:solidFill>
                <a:srgbClr val="4472C4"/>
              </a:solidFill>
              <a:latin typeface="Calibri" panose="020F0502020204030204"/>
            </a:endParaRPr>
          </a:p>
          <a:p>
            <a:pPr defTabSz="685800">
              <a:spcBef>
                <a:spcPts val="8"/>
              </a:spcBef>
            </a:pPr>
            <a:r>
              <a:rPr lang="en-US" sz="1350" b="1" dirty="0">
                <a:solidFill>
                  <a:prstClr val="black"/>
                </a:solidFill>
                <a:latin typeface="Arial" panose="020B0604020202020204" pitchFamily="34" charset="0"/>
                <a:ea typeface="Arial" panose="020B0604020202020204" pitchFamily="34" charset="0"/>
              </a:rPr>
              <a:t>	 </a:t>
            </a:r>
            <a:r>
              <a:rPr lang="en-US" dirty="0">
                <a:solidFill>
                  <a:prstClr val="black"/>
                </a:solidFill>
                <a:latin typeface="Calibri" panose="020F0502020204030204"/>
              </a:rPr>
              <a:t>Some operating system provide a combined user level thread and Kernel level thread facility</a:t>
            </a:r>
            <a:r>
              <a:rPr lang="en-US" dirty="0">
                <a:solidFill>
                  <a:srgbClr val="000000"/>
                </a:solidFill>
                <a:latin typeface="Calibri" panose="020F0502020204030204"/>
              </a:rPr>
              <a:t>. </a:t>
            </a:r>
            <a:r>
              <a:rPr lang="en-US" dirty="0" err="1">
                <a:solidFill>
                  <a:prstClr val="black"/>
                </a:solidFill>
                <a:latin typeface="Calibri" panose="020F0502020204030204"/>
              </a:rPr>
              <a:t>Eg.</a:t>
            </a:r>
            <a:r>
              <a:rPr lang="en-US" dirty="0">
                <a:solidFill>
                  <a:prstClr val="black"/>
                </a:solidFill>
                <a:latin typeface="Calibri" panose="020F0502020204030204"/>
              </a:rPr>
              <a:t> Solaris.</a:t>
            </a:r>
          </a:p>
          <a:p>
            <a:pPr defTabSz="685800">
              <a:spcBef>
                <a:spcPts val="8"/>
              </a:spcBef>
            </a:pPr>
            <a:r>
              <a:rPr lang="en-US" dirty="0">
                <a:solidFill>
                  <a:prstClr val="black"/>
                </a:solidFill>
                <a:latin typeface="Calibri" panose="020F0502020204030204"/>
              </a:rPr>
              <a:t>	Three common ways of establishing this relationship are:</a:t>
            </a:r>
          </a:p>
          <a:p>
            <a:pPr marL="1385411" marR="512445" lvl="3" indent="-214313" defTabSz="685800">
              <a:lnSpc>
                <a:spcPct val="150000"/>
              </a:lnSpc>
              <a:spcBef>
                <a:spcPts val="4"/>
              </a:spcBef>
              <a:buFont typeface="Wingdings" panose="05000000000000000000" pitchFamily="2" charset="2"/>
              <a:buChar char="Ø"/>
            </a:pPr>
            <a:r>
              <a:rPr lang="en-US" sz="1350" b="1" dirty="0">
                <a:solidFill>
                  <a:prstClr val="black"/>
                </a:solidFill>
                <a:latin typeface="Arial" panose="020B0604020202020204" pitchFamily="34" charset="0"/>
                <a:ea typeface="Arial" panose="020B0604020202020204" pitchFamily="34" charset="0"/>
              </a:rPr>
              <a:t>	</a:t>
            </a:r>
            <a:r>
              <a:rPr lang="en-US" sz="1350" b="1" dirty="0">
                <a:solidFill>
                  <a:srgbClr val="4472C4"/>
                </a:solidFill>
                <a:latin typeface="Arial" panose="020B0604020202020204" pitchFamily="34" charset="0"/>
              </a:rPr>
              <a:t>Many-to-One Model</a:t>
            </a:r>
          </a:p>
          <a:p>
            <a:pPr marL="1385411" marR="512445" lvl="3" indent="-214313" defTabSz="685800">
              <a:lnSpc>
                <a:spcPct val="150000"/>
              </a:lnSpc>
              <a:spcBef>
                <a:spcPts val="4"/>
              </a:spcBef>
              <a:buFont typeface="Wingdings" panose="05000000000000000000" pitchFamily="2" charset="2"/>
              <a:buChar char="Ø"/>
            </a:pPr>
            <a:r>
              <a:rPr lang="en-US" sz="1350" b="1" dirty="0">
                <a:solidFill>
                  <a:srgbClr val="4472C4"/>
                </a:solidFill>
                <a:latin typeface="Arial" panose="020B0604020202020204" pitchFamily="34" charset="0"/>
              </a:rPr>
              <a:t>	One-to-one Model</a:t>
            </a:r>
          </a:p>
          <a:p>
            <a:pPr marL="1385411" marR="512445" lvl="3" indent="-214313" defTabSz="685800">
              <a:lnSpc>
                <a:spcPct val="150000"/>
              </a:lnSpc>
              <a:spcBef>
                <a:spcPts val="4"/>
              </a:spcBef>
              <a:buFont typeface="Wingdings" panose="05000000000000000000" pitchFamily="2" charset="2"/>
              <a:buChar char="Ø"/>
            </a:pPr>
            <a:r>
              <a:rPr lang="en-US" sz="1350" b="1" dirty="0">
                <a:solidFill>
                  <a:srgbClr val="4472C4"/>
                </a:solidFill>
                <a:latin typeface="Arial" panose="020B0604020202020204" pitchFamily="34" charset="0"/>
              </a:rPr>
              <a:t>	Many-to-Many Model</a:t>
            </a:r>
            <a:endParaRPr lang="en-IN" sz="1350" b="1" dirty="0">
              <a:solidFill>
                <a:srgbClr val="4472C4"/>
              </a:solidFill>
              <a:latin typeface="Arial" panose="020B0604020202020204" pitchFamily="34" charset="0"/>
            </a:endParaRPr>
          </a:p>
          <a:p>
            <a:pPr marL="828199" marR="512445" lvl="2" defTabSz="685800">
              <a:lnSpc>
                <a:spcPct val="150000"/>
              </a:lnSpc>
              <a:spcBef>
                <a:spcPts val="4"/>
              </a:spcBef>
            </a:pPr>
            <a:endParaRPr lang="en-IN" sz="1350" dirty="0">
              <a:solidFill>
                <a:prstClr val="black"/>
              </a:solidFill>
              <a:latin typeface="Arial" panose="020B0604020202020204" pitchFamily="34" charset="0"/>
              <a:ea typeface="Arial" panose="020B0604020202020204" pitchFamily="34" charset="0"/>
            </a:endParaRPr>
          </a:p>
          <a:p>
            <a:pPr marL="685800" lvl="2"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Multithreading Models</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10352380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1286442"/>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Many-to-One Model</a:t>
            </a:r>
            <a:endParaRPr lang="en-IN" b="1" u="sng" dirty="0">
              <a:solidFill>
                <a:srgbClr val="4472C4"/>
              </a:solidFill>
              <a:latin typeface="Calibri" panose="020F0502020204030204"/>
            </a:endParaRPr>
          </a:p>
          <a:p>
            <a:pPr defTabSz="685800">
              <a:spcBef>
                <a:spcPts val="8"/>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5F0A27ED-A61F-4DDF-AC10-8BF7D2E13853}"/>
              </a:ext>
            </a:extLst>
          </p:cNvPr>
          <p:cNvPicPr>
            <a:picLocks noChangeAspect="1"/>
          </p:cNvPicPr>
          <p:nvPr/>
        </p:nvPicPr>
        <p:blipFill>
          <a:blip r:embed="rId2"/>
          <a:stretch>
            <a:fillRect/>
          </a:stretch>
        </p:blipFill>
        <p:spPr>
          <a:xfrm>
            <a:off x="2353866" y="2831730"/>
            <a:ext cx="4975622" cy="2510936"/>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Multithreading Models</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299055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401808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Many-to-One Model</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600075" marR="511969" lvl="1" indent="-257175" algn="just" defTabSz="685800">
              <a:lnSpc>
                <a:spcPct val="147000"/>
              </a:lnSpc>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many-to-one model maps </a:t>
            </a:r>
            <a:r>
              <a:rPr lang="en-US" b="1" dirty="0">
                <a:solidFill>
                  <a:srgbClr val="4472C4"/>
                </a:solidFill>
                <a:latin typeface="Calibri" panose="020F0502020204030204"/>
                <a:ea typeface="Symbol" panose="05050102010706020507" pitchFamily="18" charset="2"/>
                <a:cs typeface="Symbol" panose="05050102010706020507" pitchFamily="18" charset="2"/>
              </a:rPr>
              <a:t>many user-level threads to one kernel thread</a:t>
            </a:r>
            <a:r>
              <a:rPr lang="en-US" dirty="0">
                <a:solidFill>
                  <a:prstClr val="black"/>
                </a:solidFill>
                <a:latin typeface="Calibri" panose="020F0502020204030204"/>
                <a:ea typeface="Symbol" panose="05050102010706020507" pitchFamily="18" charset="2"/>
                <a:cs typeface="Symbol" panose="05050102010706020507" pitchFamily="18" charset="2"/>
              </a:rPr>
              <a:t>.</a:t>
            </a:r>
          </a:p>
          <a:p>
            <a:pPr marL="600075" marR="511969" lvl="1" indent="-257175" algn="just" defTabSz="685800">
              <a:lnSpc>
                <a:spcPct val="147000"/>
              </a:lnSpc>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 Thread management is done by the </a:t>
            </a:r>
            <a:r>
              <a:rPr lang="en-US" b="1" dirty="0">
                <a:solidFill>
                  <a:srgbClr val="4472C4"/>
                </a:solidFill>
                <a:latin typeface="Calibri" panose="020F0502020204030204"/>
                <a:ea typeface="Symbol" panose="05050102010706020507" pitchFamily="18" charset="2"/>
                <a:cs typeface="Symbol" panose="05050102010706020507" pitchFamily="18" charset="2"/>
              </a:rPr>
              <a:t>thread library in user space</a:t>
            </a:r>
            <a:r>
              <a:rPr lang="en-US" dirty="0">
                <a:solidFill>
                  <a:prstClr val="black"/>
                </a:solidFill>
                <a:latin typeface="Calibri" panose="020F0502020204030204"/>
                <a:ea typeface="Symbol" panose="05050102010706020507" pitchFamily="18" charset="2"/>
                <a:cs typeface="Symbol" panose="05050102010706020507" pitchFamily="18" charset="2"/>
              </a:rPr>
              <a:t>, so it is efficient; but the entire process will block if a thread makes a blocking system</a:t>
            </a:r>
            <a:r>
              <a:rPr lang="en-US" spc="-8"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call.</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lnSpc>
                <a:spcPct val="148000"/>
              </a:lnSpc>
              <a:spcBef>
                <a:spcPts val="15"/>
              </a:spcBef>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Also, because only one thread can access the kernel at a time, multiple threads are unable to run in parallel on multiprocessors. </a:t>
            </a:r>
            <a:r>
              <a:rPr lang="en-US" b="1" dirty="0">
                <a:solidFill>
                  <a:srgbClr val="4472C4"/>
                </a:solidFill>
                <a:latin typeface="Calibri" panose="020F0502020204030204"/>
                <a:ea typeface="Symbol" panose="05050102010706020507" pitchFamily="18" charset="2"/>
                <a:cs typeface="Symbol" panose="05050102010706020507" pitchFamily="18" charset="2"/>
              </a:rPr>
              <a:t>Green threads</a:t>
            </a:r>
            <a:r>
              <a:rPr lang="en-US" dirty="0">
                <a:solidFill>
                  <a:prstClr val="black"/>
                </a:solidFill>
                <a:latin typeface="Calibri" panose="020F0502020204030204"/>
                <a:ea typeface="Symbol" panose="05050102010706020507" pitchFamily="18" charset="2"/>
                <a:cs typeface="Symbol" panose="05050102010706020507" pitchFamily="18" charset="2"/>
              </a:rPr>
              <a:t>—a thread library available for Solaris 2—uses this</a:t>
            </a:r>
            <a:r>
              <a:rPr lang="en-US" spc="-11"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model.</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342900" marR="511969" lvl="1" algn="just" defTabSz="685800">
              <a:lnSpc>
                <a:spcPct val="147000"/>
              </a:lnSpc>
              <a:buSzPts val="1100"/>
              <a:tabLst>
                <a:tab pos="485299" algn="l"/>
                <a:tab pos="485775" algn="l"/>
              </a:tabLst>
              <a:defRPr/>
            </a:pPr>
            <a:endParaRPr lang="en-IN" sz="1350" dirty="0">
              <a:solidFill>
                <a:prstClr val="black"/>
              </a:solidFill>
              <a:latin typeface="Arial" panose="020B0604020202020204" pitchFamily="34" charset="0"/>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Multithreading Models</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2348277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1390317"/>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One-to-One Model</a:t>
            </a:r>
            <a:endParaRPr lang="en-IN" b="1" u="sng" dirty="0">
              <a:solidFill>
                <a:srgbClr val="4472C4"/>
              </a:solidFill>
              <a:latin typeface="Calibri" panose="020F0502020204030204"/>
            </a:endParaRPr>
          </a:p>
          <a:p>
            <a:pPr marL="142399" marR="512445" defTabSz="685800">
              <a:lnSpc>
                <a:spcPct val="150000"/>
              </a:lnSpc>
              <a:spcBef>
                <a:spcPts val="4"/>
              </a:spcBef>
              <a:defRPr/>
            </a:pP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8" name="Picture 7">
            <a:extLst>
              <a:ext uri="{FF2B5EF4-FFF2-40B4-BE49-F238E27FC236}">
                <a16:creationId xmlns="" xmlns:a16="http://schemas.microsoft.com/office/drawing/2014/main" id="{5673E096-43A4-411D-8EA4-35BFC885A367}"/>
              </a:ext>
            </a:extLst>
          </p:cNvPr>
          <p:cNvPicPr>
            <a:picLocks noChangeAspect="1"/>
          </p:cNvPicPr>
          <p:nvPr/>
        </p:nvPicPr>
        <p:blipFill>
          <a:blip r:embed="rId2"/>
          <a:stretch>
            <a:fillRect/>
          </a:stretch>
        </p:blipFill>
        <p:spPr>
          <a:xfrm>
            <a:off x="1593057" y="2821782"/>
            <a:ext cx="5247084" cy="2039540"/>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Multithreading Models</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22268475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347723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One-to-One Model</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600075" marR="511969" lvl="1" indent="-257175" algn="just" defTabSz="685800">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one-to-one model maps </a:t>
            </a:r>
            <a:r>
              <a:rPr lang="en-US" b="1" dirty="0">
                <a:solidFill>
                  <a:srgbClr val="4472C4"/>
                </a:solidFill>
                <a:latin typeface="Calibri" panose="020F0502020204030204"/>
                <a:ea typeface="Symbol" panose="05050102010706020507" pitchFamily="18" charset="2"/>
                <a:cs typeface="Symbol" panose="05050102010706020507" pitchFamily="18" charset="2"/>
              </a:rPr>
              <a:t>each user thread to a kernel thread</a:t>
            </a:r>
            <a:r>
              <a:rPr lang="en-US" dirty="0">
                <a:solidFill>
                  <a:prstClr val="black"/>
                </a:solidFill>
                <a:latin typeface="Calibri" panose="020F0502020204030204"/>
                <a:ea typeface="Symbol" panose="05050102010706020507" pitchFamily="18" charset="2"/>
                <a:cs typeface="Symbol" panose="05050102010706020507" pitchFamily="18" charset="2"/>
              </a:rPr>
              <a:t>. It provides more </a:t>
            </a:r>
            <a:r>
              <a:rPr lang="en-US" b="1" dirty="0">
                <a:solidFill>
                  <a:srgbClr val="4472C4"/>
                </a:solidFill>
                <a:latin typeface="Calibri" panose="020F0502020204030204"/>
                <a:ea typeface="Symbol" panose="05050102010706020507" pitchFamily="18" charset="2"/>
                <a:cs typeface="Symbol" panose="05050102010706020507" pitchFamily="18" charset="2"/>
              </a:rPr>
              <a:t>concurrency than the many-to-one model </a:t>
            </a:r>
            <a:r>
              <a:rPr lang="en-US" dirty="0">
                <a:solidFill>
                  <a:prstClr val="black"/>
                </a:solidFill>
                <a:latin typeface="Calibri" panose="020F0502020204030204"/>
                <a:ea typeface="Symbol" panose="05050102010706020507" pitchFamily="18" charset="2"/>
                <a:cs typeface="Symbol" panose="05050102010706020507" pitchFamily="18" charset="2"/>
              </a:rPr>
              <a:t>by allowing another thread to run when a thread makes a blocking system call.</a:t>
            </a:r>
          </a:p>
          <a:p>
            <a:pPr marL="600075" marR="511969" lvl="1" indent="-257175" algn="just" defTabSz="685800">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It also allows multiple threads to run in </a:t>
            </a:r>
            <a:r>
              <a:rPr lang="en-US" b="1" dirty="0">
                <a:solidFill>
                  <a:srgbClr val="4472C4"/>
                </a:solidFill>
                <a:latin typeface="Calibri" panose="020F0502020204030204"/>
                <a:ea typeface="Symbol" panose="05050102010706020507" pitchFamily="18" charset="2"/>
                <a:cs typeface="Symbol" panose="05050102010706020507" pitchFamily="18" charset="2"/>
              </a:rPr>
              <a:t>parallel</a:t>
            </a:r>
            <a:r>
              <a:rPr lang="en-US" dirty="0">
                <a:solidFill>
                  <a:prstClr val="black"/>
                </a:solidFill>
                <a:latin typeface="Calibri" panose="020F0502020204030204"/>
                <a:ea typeface="Symbol" panose="05050102010706020507" pitchFamily="18" charset="2"/>
                <a:cs typeface="Symbol" panose="05050102010706020507" pitchFamily="18" charset="2"/>
              </a:rPr>
              <a:t> on multiprocessors.</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only drawback to this model is that creating a user thread requires creating the corresponding kernel</a:t>
            </a:r>
            <a:r>
              <a:rPr lang="en-US" spc="-23"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thread.</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2445" lvl="1" indent="-257175" algn="just" defTabSz="685800">
              <a:spcBef>
                <a:spcPts val="15"/>
              </a:spcBef>
              <a:buSzPts val="1100"/>
              <a:buFont typeface="Wingdings" panose="05000000000000000000" pitchFamily="2" charset="2"/>
              <a:buChar char="Ø"/>
              <a:tabLst>
                <a:tab pos="657225" algn="l"/>
              </a:tabLst>
            </a:pPr>
            <a:r>
              <a:rPr lang="en-US" b="1" dirty="0">
                <a:solidFill>
                  <a:srgbClr val="4472C4"/>
                </a:solidFill>
                <a:latin typeface="Calibri" panose="020F0502020204030204"/>
                <a:ea typeface="Symbol" panose="05050102010706020507" pitchFamily="18" charset="2"/>
                <a:cs typeface="Symbol" panose="05050102010706020507" pitchFamily="18" charset="2"/>
              </a:rPr>
              <a:t>Linux</a:t>
            </a:r>
            <a:r>
              <a:rPr lang="en-US" dirty="0">
                <a:solidFill>
                  <a:prstClr val="black"/>
                </a:solidFill>
                <a:latin typeface="Calibri" panose="020F0502020204030204"/>
                <a:ea typeface="Symbol" panose="05050102010706020507" pitchFamily="18" charset="2"/>
                <a:cs typeface="Symbol" panose="05050102010706020507" pitchFamily="18" charset="2"/>
              </a:rPr>
              <a:t>, along with the family of Windows operating systems—including </a:t>
            </a:r>
            <a:r>
              <a:rPr lang="en-US" b="1" dirty="0">
                <a:solidFill>
                  <a:srgbClr val="4472C4"/>
                </a:solidFill>
                <a:latin typeface="Calibri" panose="020F0502020204030204"/>
                <a:ea typeface="Symbol" panose="05050102010706020507" pitchFamily="18" charset="2"/>
                <a:cs typeface="Symbol" panose="05050102010706020507" pitchFamily="18" charset="2"/>
              </a:rPr>
              <a:t>Windows 95, 98, NT, 2000, and OS/2</a:t>
            </a:r>
            <a:r>
              <a:rPr lang="en-US" dirty="0">
                <a:solidFill>
                  <a:prstClr val="black"/>
                </a:solidFill>
                <a:latin typeface="Calibri" panose="020F0502020204030204"/>
                <a:ea typeface="Symbol" panose="05050102010706020507" pitchFamily="18" charset="2"/>
                <a:cs typeface="Symbol" panose="05050102010706020507" pitchFamily="18" charset="2"/>
              </a:rPr>
              <a:t>— implement the one-to-one</a:t>
            </a:r>
            <a:r>
              <a:rPr lang="en-US" spc="-34" dirty="0">
                <a:solidFill>
                  <a:prstClr val="black"/>
                </a:solidFill>
                <a:latin typeface="Calibri" panose="020F0502020204030204"/>
                <a:ea typeface="Symbol" panose="05050102010706020507" pitchFamily="18" charset="2"/>
                <a:cs typeface="Symbol" panose="05050102010706020507" pitchFamily="18" charset="2"/>
              </a:rPr>
              <a:t> </a:t>
            </a:r>
            <a:r>
              <a:rPr lang="en-US" dirty="0">
                <a:solidFill>
                  <a:prstClr val="black"/>
                </a:solidFill>
                <a:latin typeface="Calibri" panose="020F0502020204030204"/>
                <a:ea typeface="Symbol" panose="05050102010706020507" pitchFamily="18" charset="2"/>
                <a:cs typeface="Symbol" panose="05050102010706020507" pitchFamily="18" charset="2"/>
              </a:rPr>
              <a:t>model.</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969" lvl="1" indent="-257175" algn="just" defTabSz="685800">
              <a:lnSpc>
                <a:spcPct val="147000"/>
              </a:lnSpc>
              <a:buSzPts val="1100"/>
              <a:buFont typeface="Wingdings" panose="05000000000000000000" pitchFamily="2" charset="2"/>
              <a:buChar char="Ø"/>
              <a:tabLst>
                <a:tab pos="485299" algn="l"/>
                <a:tab pos="485775" algn="l"/>
              </a:tabLst>
              <a:defRPr/>
            </a:pPr>
            <a:endParaRPr lang="en-IN"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Multithreading Models</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21741625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27444"/>
            <a:ext cx="8536781" cy="1390317"/>
          </a:xfrm>
          <a:prstGeom prst="rect">
            <a:avLst/>
          </a:prstGeom>
          <a:noFill/>
        </p:spPr>
        <p:txBody>
          <a:bodyPr wrap="square" rtlCol="0">
            <a:spAutoFit/>
          </a:bodyPr>
          <a:lstStyle/>
          <a:p>
            <a:pPr marL="142399" defTabSz="685800"/>
            <a:r>
              <a:rPr lang="en-US" b="1" u="sng" dirty="0">
                <a:solidFill>
                  <a:srgbClr val="4472C4"/>
                </a:solidFill>
                <a:latin typeface="Calibri" panose="020F0502020204030204"/>
              </a:rPr>
              <a:t>Many-to-Many Model</a:t>
            </a:r>
            <a:endParaRPr lang="en-IN" b="1" u="sng" dirty="0">
              <a:solidFill>
                <a:srgbClr val="4472C4"/>
              </a:solidFill>
              <a:latin typeface="Calibri" panose="020F0502020204030204"/>
            </a:endParaRPr>
          </a:p>
          <a:p>
            <a:pPr marL="142399" marR="512445" defTabSz="685800">
              <a:lnSpc>
                <a:spcPct val="150000"/>
              </a:lnSpc>
              <a:spcBef>
                <a:spcPts val="4"/>
              </a:spcBef>
              <a:defRPr/>
            </a:pPr>
            <a:endParaRPr lang="en-IN" sz="1350" dirty="0">
              <a:solidFill>
                <a:prstClr val="black"/>
              </a:solidFill>
              <a:latin typeface="Arial" panose="020B0604020202020204" pitchFamily="34" charset="0"/>
              <a:ea typeface="Arial" panose="020B0604020202020204" pitchFamily="34" charset="0"/>
            </a:endParaRPr>
          </a:p>
          <a:p>
            <a:pPr defTabSz="685800">
              <a:defRPr/>
            </a:pPr>
            <a:r>
              <a:rPr lang="en-US" sz="825" dirty="0">
                <a:solidFill>
                  <a:prstClr val="black"/>
                </a:solidFill>
                <a:latin typeface="Arial" panose="020B0604020202020204" pitchFamily="34" charset="0"/>
                <a:ea typeface="Arial" panose="020B0604020202020204" pitchFamily="34" charset="0"/>
              </a:rPr>
              <a:t> </a:t>
            </a:r>
            <a:endParaRPr lang="en-IN" sz="825" dirty="0">
              <a:solidFill>
                <a:prstClr val="black"/>
              </a:solidFill>
              <a:latin typeface="Arial" panose="020B0604020202020204" pitchFamily="34" charset="0"/>
              <a:ea typeface="Arial" panose="020B0604020202020204" pitchFamily="34" charset="0"/>
            </a:endParaRPr>
          </a:p>
          <a:p>
            <a:pPr marL="257175" marR="511969" indent="-257175" algn="just" defTabSz="685800">
              <a:lnSpc>
                <a:spcPct val="147000"/>
              </a:lnSpc>
              <a:buSzPts val="1100"/>
              <a:buFont typeface="Wingdings" panose="05000000000000000000" pitchFamily="2" charset="2"/>
              <a:buChar char="Ø"/>
              <a:tabLst>
                <a:tab pos="485299" algn="l"/>
                <a:tab pos="4857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DDEA10A3-3329-4936-8CB3-9A9F1A4CD72A}"/>
              </a:ext>
            </a:extLst>
          </p:cNvPr>
          <p:cNvPicPr>
            <a:picLocks noChangeAspect="1"/>
          </p:cNvPicPr>
          <p:nvPr/>
        </p:nvPicPr>
        <p:blipFill>
          <a:blip r:embed="rId2"/>
          <a:stretch>
            <a:fillRect/>
          </a:stretch>
        </p:blipFill>
        <p:spPr>
          <a:xfrm>
            <a:off x="2618185" y="2553891"/>
            <a:ext cx="3907631" cy="2478881"/>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Multithreading Models</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6158535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US" sz="3600" b="1" dirty="0">
                <a:solidFill>
                  <a:srgbClr val="FF0000"/>
                </a:solidFill>
              </a:rPr>
              <a:t>GOALS OF OPERATING SYSTEM </a:t>
            </a:r>
          </a:p>
        </p:txBody>
      </p:sp>
      <p:sp>
        <p:nvSpPr>
          <p:cNvPr id="3" name="Content Placeholder 2"/>
          <p:cNvSpPr>
            <a:spLocks noGrp="1"/>
          </p:cNvSpPr>
          <p:nvPr>
            <p:ph idx="1"/>
          </p:nvPr>
        </p:nvSpPr>
        <p:spPr>
          <a:xfrm>
            <a:off x="562304" y="2132856"/>
            <a:ext cx="7139136" cy="3777283"/>
          </a:xfrm>
        </p:spPr>
        <p:txBody>
          <a:bodyPr/>
          <a:lstStyle/>
          <a:p>
            <a:pPr lvl="0"/>
            <a:r>
              <a:rPr lang="en-US" dirty="0"/>
              <a:t>Execute user programs </a:t>
            </a:r>
          </a:p>
          <a:p>
            <a:pPr lvl="0"/>
            <a:r>
              <a:rPr lang="en-US" dirty="0"/>
              <a:t>Make solving user problems easier.</a:t>
            </a:r>
          </a:p>
          <a:p>
            <a:pPr lvl="0"/>
            <a:r>
              <a:rPr lang="en-US" dirty="0"/>
              <a:t>Make the computer system convenient to use.</a:t>
            </a:r>
          </a:p>
          <a:p>
            <a:pPr lvl="0"/>
            <a:r>
              <a:rPr lang="en-US" dirty="0"/>
              <a:t>Use the computer hardware in an efficient manner.</a:t>
            </a: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3"/>
          <a:stretch>
            <a:fillRect/>
          </a:stretch>
        </p:blipFill>
        <p:spPr>
          <a:xfrm>
            <a:off x="346691" y="211137"/>
            <a:ext cx="1193800" cy="939800"/>
          </a:xfrm>
          <a:prstGeom prst="rect">
            <a:avLst/>
          </a:prstGeom>
        </p:spPr>
      </p:pic>
    </p:spTree>
    <p:extLst>
      <p:ext uri="{BB962C8B-B14F-4D97-AF65-F5344CB8AC3E}">
        <p14:creationId xmlns:p14="http://schemas.microsoft.com/office/powerpoint/2010/main" val="1325039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383181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Many-to-Many Model</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600075" marR="512445" lvl="1" indent="-257175" algn="just" defTabSz="685800">
              <a:spcAft>
                <a:spcPts val="8"/>
              </a:spcAft>
              <a:buSzPts val="1100"/>
              <a:buFont typeface="Wingdings" panose="05000000000000000000" pitchFamily="2" charset="2"/>
              <a:buChar char="Ø"/>
              <a:tabLst>
                <a:tab pos="657225"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many-to-many model multiplexes </a:t>
            </a:r>
            <a:r>
              <a:rPr lang="en-US" b="1" dirty="0">
                <a:solidFill>
                  <a:srgbClr val="4472C4"/>
                </a:solidFill>
                <a:latin typeface="Calibri" panose="020F0502020204030204"/>
                <a:ea typeface="Symbol" panose="05050102010706020507" pitchFamily="18" charset="2"/>
                <a:cs typeface="Symbol" panose="05050102010706020507" pitchFamily="18" charset="2"/>
              </a:rPr>
              <a:t>many user-level threads to a smaller or equal number of kernel</a:t>
            </a:r>
            <a:r>
              <a:rPr lang="en-US" b="1" spc="4" dirty="0">
                <a:solidFill>
                  <a:srgbClr val="4472C4"/>
                </a:solidFill>
                <a:latin typeface="Calibri" panose="020F0502020204030204"/>
                <a:ea typeface="Symbol" panose="05050102010706020507" pitchFamily="18" charset="2"/>
                <a:cs typeface="Symbol" panose="05050102010706020507" pitchFamily="18" charset="2"/>
              </a:rPr>
              <a:t> </a:t>
            </a:r>
            <a:r>
              <a:rPr lang="en-US" b="1" dirty="0">
                <a:solidFill>
                  <a:srgbClr val="4472C4"/>
                </a:solidFill>
                <a:latin typeface="Calibri" panose="020F0502020204030204"/>
                <a:ea typeface="Symbol" panose="05050102010706020507" pitchFamily="18" charset="2"/>
                <a:cs typeface="Symbol" panose="05050102010706020507" pitchFamily="18" charset="2"/>
              </a:rPr>
              <a:t>threads</a:t>
            </a:r>
            <a:r>
              <a:rPr lang="en-US" dirty="0">
                <a:solidFill>
                  <a:prstClr val="black"/>
                </a:solidFill>
                <a:latin typeface="Calibri" panose="020F0502020204030204"/>
                <a:ea typeface="Symbol" panose="05050102010706020507" pitchFamily="18" charset="2"/>
                <a:cs typeface="Symbol" panose="05050102010706020507" pitchFamily="18" charset="2"/>
              </a:rPr>
              <a:t>.</a:t>
            </a:r>
            <a:endParaRPr lang="en-IN" dirty="0">
              <a:solidFill>
                <a:prstClr val="black"/>
              </a:solidFill>
              <a:latin typeface="Calibri" panose="020F0502020204030204"/>
              <a:ea typeface="Symbol" panose="05050102010706020507" pitchFamily="18" charset="2"/>
              <a:cs typeface="Symbol" panose="05050102010706020507" pitchFamily="18" charset="2"/>
            </a:endParaRPr>
          </a:p>
          <a:p>
            <a:pPr marL="600075" marR="511493" lvl="1" indent="-257175" algn="just" defTabSz="685800">
              <a:spcBef>
                <a:spcPts val="15"/>
              </a:spcBef>
              <a:buSzPts val="1100"/>
              <a:buFont typeface="Wingdings" panose="05000000000000000000" pitchFamily="2" charset="2"/>
              <a:buChar char="Ø"/>
              <a:tabLst>
                <a:tab pos="685800"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one-to-one model allows for greater concurrency, but the developer has to be careful not to create too many threads within an application. </a:t>
            </a:r>
          </a:p>
          <a:p>
            <a:pPr marL="600075" marR="511493" lvl="1" indent="-257175" algn="just" defTabSz="685800">
              <a:spcBef>
                <a:spcPts val="15"/>
              </a:spcBef>
              <a:buSzPts val="1100"/>
              <a:buFont typeface="Wingdings" panose="05000000000000000000" pitchFamily="2" charset="2"/>
              <a:buChar char="Ø"/>
              <a:tabLst>
                <a:tab pos="685800" algn="l"/>
              </a:tabLst>
            </a:pPr>
            <a:r>
              <a:rPr lang="en-US" dirty="0">
                <a:solidFill>
                  <a:prstClr val="black"/>
                </a:solidFill>
                <a:latin typeface="Calibri" panose="020F0502020204030204"/>
                <a:ea typeface="Symbol" panose="05050102010706020507" pitchFamily="18" charset="2"/>
                <a:cs typeface="Symbol" panose="05050102010706020507" pitchFamily="18" charset="2"/>
              </a:rPr>
              <a:t>The many-to-many model suffers from neither of these shortcomings: Developers can create as many user threads as necessary, and the corresponding kernel threads can run in parallel on a multiprocessor. Also, when a thread performs a blocking system call, the  kernel can schedule another thread for execution. </a:t>
            </a:r>
            <a:r>
              <a:rPr lang="en-US" b="1" dirty="0">
                <a:solidFill>
                  <a:srgbClr val="4472C4"/>
                </a:solidFill>
                <a:latin typeface="Calibri" panose="020F0502020204030204"/>
                <a:ea typeface="Symbol" panose="05050102010706020507" pitchFamily="18" charset="2"/>
                <a:cs typeface="Symbol" panose="05050102010706020507" pitchFamily="18" charset="2"/>
              </a:rPr>
              <a:t>Solaris 2, IRIX, HP-UX and Tru64 UNIX support this</a:t>
            </a:r>
            <a:r>
              <a:rPr lang="en-US" b="1" spc="-8" dirty="0">
                <a:solidFill>
                  <a:srgbClr val="4472C4"/>
                </a:solidFill>
                <a:latin typeface="Calibri" panose="020F0502020204030204"/>
                <a:ea typeface="Symbol" panose="05050102010706020507" pitchFamily="18" charset="2"/>
                <a:cs typeface="Symbol" panose="05050102010706020507" pitchFamily="18" charset="2"/>
              </a:rPr>
              <a:t> </a:t>
            </a:r>
            <a:r>
              <a:rPr lang="en-US" b="1" dirty="0">
                <a:solidFill>
                  <a:srgbClr val="4472C4"/>
                </a:solidFill>
                <a:latin typeface="Calibri" panose="020F0502020204030204"/>
                <a:ea typeface="Symbol" panose="05050102010706020507" pitchFamily="18" charset="2"/>
                <a:cs typeface="Symbol" panose="05050102010706020507" pitchFamily="18" charset="2"/>
              </a:rPr>
              <a:t>model.</a:t>
            </a:r>
            <a:endParaRPr lang="en-IN" b="1" dirty="0">
              <a:solidFill>
                <a:srgbClr val="4472C4"/>
              </a:solidFill>
              <a:latin typeface="Calibri" panose="020F0502020204030204"/>
              <a:ea typeface="Symbol" panose="05050102010706020507" pitchFamily="18" charset="2"/>
              <a:cs typeface="Symbol" panose="05050102010706020507" pitchFamily="18" charset="2"/>
            </a:endParaRPr>
          </a:p>
          <a:p>
            <a:pPr marL="600075" marR="512445" lvl="1" indent="-257175" algn="just" defTabSz="685800">
              <a:spcAft>
                <a:spcPts val="8"/>
              </a:spcAft>
              <a:buSzPts val="1100"/>
              <a:buFont typeface="Wingdings" panose="05000000000000000000" pitchFamily="2" charset="2"/>
              <a:buChar char="Ø"/>
              <a:tabLst>
                <a:tab pos="657225" algn="l"/>
              </a:tabLst>
            </a:pPr>
            <a:endParaRPr lang="en-IN" sz="1350" dirty="0">
              <a:solidFill>
                <a:prstClr val="black"/>
              </a:solidFill>
              <a:latin typeface="Arial" panose="020B0604020202020204" pitchFamily="34" charset="0"/>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Multithreading Models</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41348495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194" y="1877438"/>
            <a:ext cx="8536781" cy="106182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Difference between Process and Thread</a:t>
            </a:r>
            <a:endParaRPr lang="en-IN" b="1" u="sng" dirty="0">
              <a:solidFill>
                <a:srgbClr val="4472C4"/>
              </a:solidFill>
              <a:latin typeface="Calibri" panose="020F0502020204030204"/>
            </a:endParaRPr>
          </a:p>
          <a:p>
            <a:pPr defTabSz="685800">
              <a:spcBef>
                <a:spcPts val="11"/>
              </a:spcBef>
              <a:defRPr/>
            </a:pPr>
            <a:r>
              <a:rPr lang="en-US" sz="1350" b="1" dirty="0">
                <a:solidFill>
                  <a:prstClr val="black"/>
                </a:solidFill>
                <a:latin typeface="Arial" panose="020B0604020202020204" pitchFamily="34" charset="0"/>
                <a:ea typeface="Arial" panose="020B0604020202020204" pitchFamily="34" charset="0"/>
              </a:rPr>
              <a:t> </a:t>
            </a:r>
            <a:endParaRPr lang="en-IN" sz="1350" dirty="0">
              <a:solidFill>
                <a:prstClr val="black"/>
              </a:solidFill>
              <a:latin typeface="Arial" panose="020B0604020202020204" pitchFamily="34" charset="0"/>
              <a:ea typeface="Arial" panose="020B0604020202020204" pitchFamily="34" charset="0"/>
            </a:endParaRPr>
          </a:p>
          <a:p>
            <a:pPr marL="342900" marR="512445" lvl="1" algn="just" defTabSz="685800">
              <a:spcAft>
                <a:spcPts val="8"/>
              </a:spcAft>
              <a:buSzPts val="1100"/>
              <a:tabLst>
                <a:tab pos="657225" algn="l"/>
              </a:tabLst>
              <a:defRPr/>
            </a:pPr>
            <a:endParaRPr lang="en-IN" sz="1350" dirty="0">
              <a:solidFill>
                <a:prstClr val="black"/>
              </a:solidFill>
              <a:latin typeface="Arial" panose="020B0604020202020204" pitchFamily="34" charset="0"/>
            </a:endParaRPr>
          </a:p>
          <a:p>
            <a:pPr algn="just" defTabSz="685800">
              <a:defRPr/>
            </a:pPr>
            <a:endParaRPr lang="en-IN" dirty="0">
              <a:solidFill>
                <a:prstClr val="black"/>
              </a:solidFill>
              <a:latin typeface="Calibri" panose="020F0502020204030204"/>
            </a:endParaRPr>
          </a:p>
        </p:txBody>
      </p:sp>
      <p:graphicFrame>
        <p:nvGraphicFramePr>
          <p:cNvPr id="7" name="Table 7">
            <a:extLst>
              <a:ext uri="{FF2B5EF4-FFF2-40B4-BE49-F238E27FC236}">
                <a16:creationId xmlns="" xmlns:a16="http://schemas.microsoft.com/office/drawing/2014/main" id="{24D62A1E-FB78-4684-AF59-62AF0D8EA36E}"/>
              </a:ext>
            </a:extLst>
          </p:cNvPr>
          <p:cNvGraphicFramePr>
            <a:graphicFrameLocks noGrp="1"/>
          </p:cNvGraphicFramePr>
          <p:nvPr>
            <p:extLst>
              <p:ext uri="{D42A27DB-BD31-4B8C-83A1-F6EECF244321}">
                <p14:modId xmlns:p14="http://schemas.microsoft.com/office/powerpoint/2010/main" val="354932369"/>
              </p:ext>
            </p:extLst>
          </p:nvPr>
        </p:nvGraphicFramePr>
        <p:xfrm>
          <a:off x="900113" y="2391582"/>
          <a:ext cx="7408070" cy="3050059"/>
        </p:xfrm>
        <a:graphic>
          <a:graphicData uri="http://schemas.openxmlformats.org/drawingml/2006/table">
            <a:tbl>
              <a:tblPr firstRow="1" bandRow="1">
                <a:tableStyleId>{5C22544A-7EE6-4342-B048-85BDC9FD1C3A}</a:tableStyleId>
              </a:tblPr>
              <a:tblGrid>
                <a:gridCol w="1167752">
                  <a:extLst>
                    <a:ext uri="{9D8B030D-6E8A-4147-A177-3AD203B41FA5}">
                      <a16:colId xmlns="" xmlns:a16="http://schemas.microsoft.com/office/drawing/2014/main" val="3018622550"/>
                    </a:ext>
                  </a:extLst>
                </a:gridCol>
                <a:gridCol w="3054610">
                  <a:extLst>
                    <a:ext uri="{9D8B030D-6E8A-4147-A177-3AD203B41FA5}">
                      <a16:colId xmlns="" xmlns:a16="http://schemas.microsoft.com/office/drawing/2014/main" val="575408685"/>
                    </a:ext>
                  </a:extLst>
                </a:gridCol>
                <a:gridCol w="3185708">
                  <a:extLst>
                    <a:ext uri="{9D8B030D-6E8A-4147-A177-3AD203B41FA5}">
                      <a16:colId xmlns="" xmlns:a16="http://schemas.microsoft.com/office/drawing/2014/main" val="2117594307"/>
                    </a:ext>
                  </a:extLst>
                </a:gridCol>
              </a:tblGrid>
              <a:tr h="480041">
                <a:tc>
                  <a:txBody>
                    <a:bodyPr/>
                    <a:lstStyle/>
                    <a:p>
                      <a:r>
                        <a:rPr lang="en-IN" sz="1000" dirty="0" err="1"/>
                        <a:t>Sl.No</a:t>
                      </a:r>
                      <a:endParaRPr lang="en-IN" sz="1000" dirty="0"/>
                    </a:p>
                  </a:txBody>
                  <a:tcPr marL="68580" marR="68580" marT="34290" marB="34290"/>
                </a:tc>
                <a:tc>
                  <a:txBody>
                    <a:bodyPr/>
                    <a:lstStyle/>
                    <a:p>
                      <a:r>
                        <a:rPr lang="en-IN" sz="1000" dirty="0"/>
                        <a:t>Process</a:t>
                      </a:r>
                    </a:p>
                  </a:txBody>
                  <a:tcPr marL="68580" marR="68580" marT="34290" marB="34290"/>
                </a:tc>
                <a:tc>
                  <a:txBody>
                    <a:bodyPr/>
                    <a:lstStyle/>
                    <a:p>
                      <a:r>
                        <a:rPr lang="en-IN" sz="1000" dirty="0"/>
                        <a:t>Thread</a:t>
                      </a:r>
                    </a:p>
                  </a:txBody>
                  <a:tcPr marL="68580" marR="68580" marT="34290" marB="34290"/>
                </a:tc>
                <a:extLst>
                  <a:ext uri="{0D108BD9-81ED-4DB2-BD59-A6C34878D82A}">
                    <a16:rowId xmlns="" xmlns:a16="http://schemas.microsoft.com/office/drawing/2014/main" val="3728726217"/>
                  </a:ext>
                </a:extLst>
              </a:tr>
              <a:tr h="521728">
                <a:tc>
                  <a:txBody>
                    <a:bodyPr/>
                    <a:lstStyle/>
                    <a:p>
                      <a:r>
                        <a:rPr lang="en-IN" sz="1000" dirty="0"/>
                        <a:t>1</a:t>
                      </a:r>
                    </a:p>
                  </a:txBody>
                  <a:tcPr marL="68580" marR="68580" marT="34290" marB="34290"/>
                </a:tc>
                <a:tc>
                  <a:txBody>
                    <a:bodyPr/>
                    <a:lstStyle/>
                    <a:p>
                      <a:r>
                        <a:rPr lang="en-US" sz="1400" b="0" i="0" kern="1200" dirty="0">
                          <a:solidFill>
                            <a:schemeClr val="dk1"/>
                          </a:solidFill>
                          <a:effectLst/>
                          <a:latin typeface="+mn-lt"/>
                          <a:ea typeface="+mn-ea"/>
                          <a:cs typeface="+mn-cs"/>
                        </a:rPr>
                        <a:t>Process means any program is in execution.</a:t>
                      </a:r>
                      <a:endParaRPr lang="en-IN" sz="1000" dirty="0"/>
                    </a:p>
                  </a:txBody>
                  <a:tcPr marL="68580" marR="68580" marT="34290" marB="34290"/>
                </a:tc>
                <a:tc>
                  <a:txBody>
                    <a:bodyPr/>
                    <a:lstStyle/>
                    <a:p>
                      <a:r>
                        <a:rPr lang="en-US" sz="1400" b="0" i="0" kern="1200" dirty="0">
                          <a:solidFill>
                            <a:schemeClr val="dk1"/>
                          </a:solidFill>
                          <a:effectLst/>
                          <a:latin typeface="+mn-lt"/>
                          <a:ea typeface="+mn-ea"/>
                          <a:cs typeface="+mn-cs"/>
                        </a:rPr>
                        <a:t>Thread means segment of a process.</a:t>
                      </a:r>
                      <a:endParaRPr lang="en-IN" sz="1000" dirty="0"/>
                    </a:p>
                  </a:txBody>
                  <a:tcPr marL="68580" marR="68580" marT="34290" marB="34290"/>
                </a:tc>
                <a:extLst>
                  <a:ext uri="{0D108BD9-81ED-4DB2-BD59-A6C34878D82A}">
                    <a16:rowId xmlns="" xmlns:a16="http://schemas.microsoft.com/office/drawing/2014/main" val="682604109"/>
                  </a:ext>
                </a:extLst>
              </a:tr>
              <a:tr h="302271">
                <a:tc>
                  <a:txBody>
                    <a:bodyPr/>
                    <a:lstStyle/>
                    <a:p>
                      <a:r>
                        <a:rPr lang="en-IN" sz="1000" dirty="0"/>
                        <a:t>2</a:t>
                      </a:r>
                    </a:p>
                  </a:txBody>
                  <a:tcPr marL="68580" marR="68580" marT="34290" marB="34290"/>
                </a:tc>
                <a:tc>
                  <a:txBody>
                    <a:bodyPr/>
                    <a:lstStyle/>
                    <a:p>
                      <a:r>
                        <a:rPr lang="en-US" sz="1400" b="0" i="0" kern="1200" dirty="0">
                          <a:solidFill>
                            <a:schemeClr val="dk1"/>
                          </a:solidFill>
                          <a:effectLst/>
                          <a:latin typeface="+mn-lt"/>
                          <a:ea typeface="+mn-ea"/>
                          <a:cs typeface="+mn-cs"/>
                        </a:rPr>
                        <a:t>It takes more time for creation.</a:t>
                      </a:r>
                      <a:endParaRPr lang="en-IN" sz="1000" dirty="0"/>
                    </a:p>
                  </a:txBody>
                  <a:tcPr marL="68580" marR="68580" marT="34290" marB="34290"/>
                </a:tc>
                <a:tc>
                  <a:txBody>
                    <a:bodyPr/>
                    <a:lstStyle/>
                    <a:p>
                      <a:r>
                        <a:rPr lang="en-US" sz="1400" b="0" i="0" kern="1200" dirty="0">
                          <a:solidFill>
                            <a:schemeClr val="dk1"/>
                          </a:solidFill>
                          <a:effectLst/>
                          <a:latin typeface="+mn-lt"/>
                          <a:ea typeface="+mn-ea"/>
                          <a:cs typeface="+mn-cs"/>
                        </a:rPr>
                        <a:t>It takes less time for creation.</a:t>
                      </a:r>
                      <a:endParaRPr lang="en-IN" sz="1000" dirty="0"/>
                    </a:p>
                  </a:txBody>
                  <a:tcPr marL="68580" marR="68580" marT="34290" marB="34290"/>
                </a:tc>
                <a:extLst>
                  <a:ext uri="{0D108BD9-81ED-4DB2-BD59-A6C34878D82A}">
                    <a16:rowId xmlns="" xmlns:a16="http://schemas.microsoft.com/office/drawing/2014/main" val="536749169"/>
                  </a:ext>
                </a:extLst>
              </a:tr>
              <a:tr h="302271">
                <a:tc>
                  <a:txBody>
                    <a:bodyPr/>
                    <a:lstStyle/>
                    <a:p>
                      <a:r>
                        <a:rPr lang="en-IN" sz="1000" dirty="0"/>
                        <a:t>3</a:t>
                      </a:r>
                    </a:p>
                  </a:txBody>
                  <a:tcPr marL="68580" marR="68580" marT="34290" marB="34290"/>
                </a:tc>
                <a:tc>
                  <a:txBody>
                    <a:bodyPr/>
                    <a:lstStyle/>
                    <a:p>
                      <a:r>
                        <a:rPr lang="en-US" sz="1400" b="0" i="0" kern="1200" dirty="0">
                          <a:solidFill>
                            <a:schemeClr val="dk1"/>
                          </a:solidFill>
                          <a:effectLst/>
                          <a:latin typeface="+mn-lt"/>
                          <a:ea typeface="+mn-ea"/>
                          <a:cs typeface="+mn-cs"/>
                        </a:rPr>
                        <a:t>Process is called heavy weight process.</a:t>
                      </a:r>
                      <a:endParaRPr lang="en-IN" sz="1000" dirty="0"/>
                    </a:p>
                  </a:txBody>
                  <a:tcPr marL="68580" marR="68580" marT="34290" marB="34290"/>
                </a:tc>
                <a:tc>
                  <a:txBody>
                    <a:bodyPr/>
                    <a:lstStyle/>
                    <a:p>
                      <a:r>
                        <a:rPr lang="en-US" sz="1400" b="0" i="0" kern="1200" dirty="0">
                          <a:solidFill>
                            <a:schemeClr val="dk1"/>
                          </a:solidFill>
                          <a:effectLst/>
                          <a:latin typeface="+mn-lt"/>
                          <a:ea typeface="+mn-ea"/>
                          <a:cs typeface="+mn-cs"/>
                        </a:rPr>
                        <a:t>Thread is called light weight process.</a:t>
                      </a:r>
                      <a:endParaRPr lang="en-IN" sz="1000" dirty="0"/>
                    </a:p>
                  </a:txBody>
                  <a:tcPr marL="68580" marR="68580" marT="34290" marB="34290"/>
                </a:tc>
                <a:extLst>
                  <a:ext uri="{0D108BD9-81ED-4DB2-BD59-A6C34878D82A}">
                    <a16:rowId xmlns="" xmlns:a16="http://schemas.microsoft.com/office/drawing/2014/main" val="3301035289"/>
                  </a:ext>
                </a:extLst>
              </a:tr>
              <a:tr h="521728">
                <a:tc>
                  <a:txBody>
                    <a:bodyPr/>
                    <a:lstStyle/>
                    <a:p>
                      <a:r>
                        <a:rPr lang="en-IN" sz="1000" dirty="0"/>
                        <a:t>4</a:t>
                      </a:r>
                    </a:p>
                  </a:txBody>
                  <a:tcPr marL="68580" marR="68580" marT="34290" marB="34290"/>
                </a:tc>
                <a:tc>
                  <a:txBody>
                    <a:bodyPr/>
                    <a:lstStyle/>
                    <a:p>
                      <a:r>
                        <a:rPr lang="en-IN" sz="1400" dirty="0"/>
                        <a:t>Process switching needs interaction with operating system</a:t>
                      </a:r>
                    </a:p>
                  </a:txBody>
                  <a:tcPr marL="68580" marR="68580" marT="34290" marB="34290"/>
                </a:tc>
                <a:tc>
                  <a:txBody>
                    <a:bodyPr/>
                    <a:lstStyle/>
                    <a:p>
                      <a:r>
                        <a:rPr lang="en-IN" sz="1400" dirty="0"/>
                        <a:t>Thread switching does not need to interact with operating system</a:t>
                      </a:r>
                    </a:p>
                  </a:txBody>
                  <a:tcPr marL="68580" marR="68580" marT="34290" marB="34290"/>
                </a:tc>
                <a:extLst>
                  <a:ext uri="{0D108BD9-81ED-4DB2-BD59-A6C34878D82A}">
                    <a16:rowId xmlns="" xmlns:a16="http://schemas.microsoft.com/office/drawing/2014/main" val="2990836870"/>
                  </a:ext>
                </a:extLst>
              </a:tr>
              <a:tr h="745325">
                <a:tc>
                  <a:txBody>
                    <a:bodyPr/>
                    <a:lstStyle/>
                    <a:p>
                      <a:r>
                        <a:rPr lang="en-IN" sz="1000" dirty="0"/>
                        <a:t>5</a:t>
                      </a:r>
                    </a:p>
                  </a:txBody>
                  <a:tcPr marL="68580" marR="68580" marT="34290" marB="34290"/>
                </a:tc>
                <a:tc>
                  <a:txBody>
                    <a:bodyPr/>
                    <a:lstStyle/>
                    <a:p>
                      <a:r>
                        <a:rPr lang="en-IN" sz="1400" dirty="0"/>
                        <a:t>In multiple processing environments each process executes the same code but has its own memory and file resources</a:t>
                      </a:r>
                    </a:p>
                  </a:txBody>
                  <a:tcPr marL="68580" marR="68580" marT="34290" marB="34290"/>
                </a:tc>
                <a:tc>
                  <a:txBody>
                    <a:bodyPr/>
                    <a:lstStyle/>
                    <a:p>
                      <a:r>
                        <a:rPr lang="en-IN" sz="1400" dirty="0"/>
                        <a:t>All threads can share same set of open files, Child processes</a:t>
                      </a:r>
                    </a:p>
                  </a:txBody>
                  <a:tcPr marL="68580" marR="68580" marT="34290" marB="34290"/>
                </a:tc>
                <a:extLst>
                  <a:ext uri="{0D108BD9-81ED-4DB2-BD59-A6C34878D82A}">
                    <a16:rowId xmlns="" xmlns:a16="http://schemas.microsoft.com/office/drawing/2014/main" val="2955139193"/>
                  </a:ext>
                </a:extLst>
              </a:tr>
            </a:tbl>
          </a:graphicData>
        </a:graphic>
      </p:graphicFrame>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Process Vs Thread</a:t>
            </a:r>
            <a:endParaRPr lang="en-IN" b="1" dirty="0"/>
          </a:p>
        </p:txBody>
      </p:sp>
      <p:pic>
        <p:nvPicPr>
          <p:cNvPr id="5" name="Picture 4"/>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8139541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7931285" cy="4493538"/>
          </a:xfrm>
          <a:prstGeom prst="rect">
            <a:avLst/>
          </a:prstGeom>
          <a:noFill/>
        </p:spPr>
        <p:txBody>
          <a:bodyPr wrap="square" rtlCol="0">
            <a:spAutoFit/>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rPr>
              <a:t>Object</a:t>
            </a: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US" sz="2400" b="1" i="0" u="sng" strike="noStrike" kern="1200" cap="none" spc="0" normalizeH="0" baseline="0" noProof="0" dirty="0">
              <a:ln>
                <a:noFill/>
              </a:ln>
              <a:solidFill>
                <a:srgbClr val="4472C4"/>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Objects are the basic run time entities in an object-oriented system.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They may </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represent a person, a place, a bank account</a:t>
            </a: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 </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table of data or any item that the program has to handle.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Programming problem is analysed in terms of objects and the nature of communication between them.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When a program is executed</a:t>
            </a: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the </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objects interact by sending messages to one another.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For example, if ‘customer’ and ‘account’ are the two objects in a program, then the customer object may send a message to the account object.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Each object contains data and code to manipulate the data. </a:t>
            </a: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Object</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15520507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7931285" cy="600164"/>
          </a:xfrm>
          <a:prstGeom prst="rect">
            <a:avLst/>
          </a:prstGeom>
          <a:noFill/>
        </p:spPr>
        <p:txBody>
          <a:bodyPr wrap="square" rtlCol="0">
            <a:spAutoFit/>
          </a:bodyPr>
          <a:lstStyle/>
          <a:p>
            <a:pPr marL="600075" marR="0" lvl="1" indent="-257175" algn="just"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a:extLst>
              <a:ext uri="{FF2B5EF4-FFF2-40B4-BE49-F238E27FC236}">
                <a16:creationId xmlns="" xmlns:a16="http://schemas.microsoft.com/office/drawing/2014/main" id="{8162AC8F-BFBE-4DEE-B6F0-1722462D1A3F}"/>
              </a:ext>
            </a:extLst>
          </p:cNvPr>
          <p:cNvPicPr>
            <a:picLocks noChangeAspect="1" noChangeArrowheads="1"/>
          </p:cNvPicPr>
          <p:nvPr/>
        </p:nvPicPr>
        <p:blipFill>
          <a:blip r:embed="rId2"/>
          <a:srcRect/>
          <a:stretch>
            <a:fillRect/>
          </a:stretch>
        </p:blipFill>
        <p:spPr bwMode="auto">
          <a:xfrm>
            <a:off x="1114425" y="1700808"/>
            <a:ext cx="6915150" cy="4448175"/>
          </a:xfrm>
          <a:prstGeom prst="rect">
            <a:avLst/>
          </a:prstGeom>
          <a:noFill/>
          <a:ln w="9525">
            <a:noFill/>
            <a:miter lim="800000"/>
            <a:headEnd/>
            <a:tailEnd/>
          </a:ln>
          <a:effectLst/>
        </p:spPr>
      </p:pic>
      <p:sp>
        <p:nvSpPr>
          <p:cNvPr id="5"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Object</a:t>
            </a:r>
            <a:endParaRPr lang="en-IN" b="1" dirty="0"/>
          </a:p>
        </p:txBody>
      </p:sp>
      <p:pic>
        <p:nvPicPr>
          <p:cNvPr id="6" name="Picture 5"/>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7034611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48" y="1820288"/>
            <a:ext cx="8211792" cy="3985706"/>
          </a:xfrm>
          <a:prstGeom prst="rect">
            <a:avLst/>
          </a:prstGeom>
          <a:noFill/>
        </p:spPr>
        <p:txBody>
          <a:bodyPr wrap="square" rtlCol="0">
            <a:spAutoFit/>
          </a:bodyPr>
          <a:lstStyle/>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Real-world objects share two characteristics: They all have </a:t>
            </a:r>
            <a:r>
              <a:rPr kumimoji="0" lang="en-IN" sz="2000" b="0" i="1" u="none" strike="noStrike" kern="1200" cap="none" spc="0" normalizeH="0" baseline="0" noProof="0" dirty="0">
                <a:ln>
                  <a:noFill/>
                </a:ln>
                <a:solidFill>
                  <a:prstClr val="black"/>
                </a:solidFill>
                <a:effectLst/>
                <a:uLnTx/>
                <a:uFillTx/>
                <a:latin typeface="Calibri" panose="020F0502020204030204"/>
                <a:ea typeface="+mn-ea"/>
                <a:cs typeface="+mn-cs"/>
              </a:rPr>
              <a:t>state and </a:t>
            </a:r>
            <a:r>
              <a:rPr kumimoji="0" lang="en-IN" sz="2000" b="0" i="1" u="none" strike="noStrike" kern="1200" cap="none" spc="0" normalizeH="0" baseline="0" noProof="0" dirty="0" err="1">
                <a:ln>
                  <a:noFill/>
                </a:ln>
                <a:solidFill>
                  <a:prstClr val="black"/>
                </a:solidFill>
                <a:effectLst/>
                <a:uLnTx/>
                <a:uFillTx/>
                <a:latin typeface="Calibri" panose="020F0502020204030204"/>
                <a:ea typeface="+mn-ea"/>
                <a:cs typeface="+mn-cs"/>
              </a:rPr>
              <a:t>behavior</a:t>
            </a:r>
            <a:r>
              <a:rPr kumimoji="0" lang="en-IN" sz="2000" b="0" i="1" u="none" strike="noStrike" kern="1200" cap="none" spc="0" normalizeH="0" baseline="0" noProof="0" dirty="0">
                <a:ln>
                  <a:noFill/>
                </a:ln>
                <a:solidFill>
                  <a:prstClr val="black"/>
                </a:solidFill>
                <a:effectLst/>
                <a:uLnTx/>
                <a:uFillTx/>
                <a:latin typeface="Calibri" panose="020F0502020204030204"/>
                <a:ea typeface="+mn-ea"/>
                <a:cs typeface="+mn-cs"/>
              </a:rPr>
              <a:t>.</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Desktop lamp may have only two possible states (on and off) and two possible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behaviors</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(turn on, turn off), but your desktop radio might have additional states (on, off, current volume, current station) and </a:t>
            </a:r>
            <a:r>
              <a:rPr kumimoji="0" lang="en-IN" sz="2000" b="0" i="0" u="none" strike="noStrike" kern="1200" cap="none" spc="0" normalizeH="0" baseline="0" noProof="0" dirty="0" err="1">
                <a:ln>
                  <a:noFill/>
                </a:ln>
                <a:solidFill>
                  <a:prstClr val="black"/>
                </a:solidFill>
                <a:effectLst/>
                <a:uLnTx/>
                <a:uFillTx/>
                <a:latin typeface="Calibri" panose="020F0502020204030204"/>
                <a:ea typeface="+mn-ea"/>
                <a:cs typeface="+mn-cs"/>
              </a:rPr>
              <a:t>behavior</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(turn on, turn off, increase volume, decrease volume, seek, scan, and tune).</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You may also notice that some objects, in turn, will also contain other objects.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These real-world observations all translate into the world of object-oriented programming.</a:t>
            </a:r>
          </a:p>
          <a:p>
            <a:pPr marL="600075" marR="0" lvl="1" indent="-257175" algn="just"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Object</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369343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052" y="1974756"/>
            <a:ext cx="7931285" cy="3570208"/>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Device Management</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Device management of operating system manages hardware devices via their respective drivers</a:t>
            </a: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deals with the management of the I/O devices such as a keyboard, magnetic tape, disk, printer, microphone, USB ports, scanner, camcorder etc.as well as the supporting units like control channels.</a:t>
            </a: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The basics of I/O devices can fall into 3 categories:</a:t>
            </a:r>
          </a:p>
          <a:p>
            <a:pPr marL="1243013" lvl="3" indent="-214313" algn="just" defTabSz="685800">
              <a:buFont typeface="Wingdings" panose="05000000000000000000" pitchFamily="2" charset="2"/>
              <a:buChar char="Ø"/>
            </a:pPr>
            <a:r>
              <a:rPr lang="en-US" sz="1600" b="1" dirty="0">
                <a:solidFill>
                  <a:srgbClr val="333333"/>
                </a:solidFill>
                <a:latin typeface="Calibri" panose="020F0502020204030204"/>
              </a:rPr>
              <a:t>Block device:</a:t>
            </a:r>
            <a:r>
              <a:rPr lang="en-US" sz="1600" dirty="0">
                <a:solidFill>
                  <a:prstClr val="black"/>
                </a:solidFill>
                <a:latin typeface="Calibri" panose="020F0502020204030204"/>
              </a:rPr>
              <a:t> </a:t>
            </a:r>
            <a:r>
              <a:rPr lang="en-US" sz="1600" dirty="0">
                <a:solidFill>
                  <a:srgbClr val="333333"/>
                </a:solidFill>
                <a:latin typeface="Calibri" panose="020F0502020204030204"/>
              </a:rPr>
              <a:t>it stores information in fixed-size block. example, disks.</a:t>
            </a:r>
            <a:endParaRPr lang="en-US" sz="1600" dirty="0">
              <a:solidFill>
                <a:prstClr val="black"/>
              </a:solidFill>
              <a:latin typeface="Calibri" panose="020F0502020204030204"/>
            </a:endParaRPr>
          </a:p>
          <a:p>
            <a:pPr marL="1243013" lvl="3" indent="-214313" algn="just" defTabSz="685800">
              <a:buFont typeface="Wingdings" panose="05000000000000000000" pitchFamily="2" charset="2"/>
              <a:buChar char="Ø"/>
            </a:pPr>
            <a:r>
              <a:rPr lang="en-US" sz="1600" b="1" dirty="0">
                <a:solidFill>
                  <a:srgbClr val="333333"/>
                </a:solidFill>
                <a:latin typeface="Calibri" panose="020F0502020204030204"/>
              </a:rPr>
              <a:t>Character device:</a:t>
            </a:r>
            <a:r>
              <a:rPr lang="en-US" sz="1600" dirty="0">
                <a:solidFill>
                  <a:srgbClr val="999999"/>
                </a:solidFill>
                <a:latin typeface="Calibri" panose="020F0502020204030204"/>
              </a:rPr>
              <a:t> </a:t>
            </a:r>
            <a:r>
              <a:rPr lang="en-US" sz="1600" dirty="0">
                <a:solidFill>
                  <a:srgbClr val="333333"/>
                </a:solidFill>
                <a:latin typeface="Calibri" panose="020F0502020204030204"/>
              </a:rPr>
              <a:t>it delivers or accepts a stream of characters.  example printers, keyboards </a:t>
            </a:r>
          </a:p>
          <a:p>
            <a:pPr marL="1243013" lvl="3" indent="-214313" algn="just" defTabSz="685800">
              <a:buFont typeface="Wingdings" panose="05000000000000000000" pitchFamily="2" charset="2"/>
              <a:buChar char="Ø"/>
            </a:pPr>
            <a:r>
              <a:rPr lang="en-US" sz="1600" b="1" dirty="0">
                <a:solidFill>
                  <a:srgbClr val="333333"/>
                </a:solidFill>
                <a:latin typeface="Calibri" panose="020F0502020204030204"/>
              </a:rPr>
              <a:t>Network device:</a:t>
            </a:r>
            <a:r>
              <a:rPr lang="en-US" sz="1600" dirty="0">
                <a:solidFill>
                  <a:prstClr val="black"/>
                </a:solidFill>
                <a:latin typeface="Calibri" panose="020F0502020204030204"/>
              </a:rPr>
              <a:t> </a:t>
            </a:r>
            <a:r>
              <a:rPr lang="en-US" sz="1600" dirty="0">
                <a:solidFill>
                  <a:srgbClr val="333333"/>
                </a:solidFill>
                <a:latin typeface="Calibri" panose="020F0502020204030204"/>
              </a:rPr>
              <a:t>For transmitting data packets.</a:t>
            </a:r>
            <a:endParaRPr lang="en-US" sz="1600"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Device Management</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9811734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052" y="1974756"/>
            <a:ext cx="7931285" cy="3416320"/>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Activities of Device Management</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keeps track of all the devices. The program responsible for keeping track of all the devices is known as I/O controller.</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provides a uniform interface to access devices with different physical characteristics.</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allocates the devices in an efficient manner.</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deallocates the devices after usage.</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decides which process gets the device and how much time it should be used.</a:t>
            </a:r>
            <a:endParaRPr lang="en-IN" dirty="0">
              <a:solidFill>
                <a:prstClr val="black"/>
              </a:solidFill>
              <a:latin typeface="Calibri" panose="020F0502020204030204"/>
            </a:endParaRPr>
          </a:p>
          <a:p>
            <a:pPr marL="600075" lvl="1" indent="-257175" algn="just" defTabSz="685800">
              <a:buFont typeface="Wingdings" panose="05000000000000000000" pitchFamily="2" charset="2"/>
              <a:buChar char="Ø"/>
            </a:pPr>
            <a:r>
              <a:rPr lang="en-US" dirty="0">
                <a:solidFill>
                  <a:prstClr val="black"/>
                </a:solidFill>
                <a:latin typeface="Calibri" panose="020F0502020204030204"/>
              </a:rPr>
              <a:t>It optimizes the performance of each individual device.</a:t>
            </a:r>
            <a:endParaRPr lang="en-IN"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Device Management</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2250067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4052" y="1974756"/>
            <a:ext cx="7931285" cy="1754326"/>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Approaches</a:t>
            </a:r>
          </a:p>
          <a:p>
            <a:pPr algn="just" defTabSz="685800">
              <a:defRPr/>
            </a:pPr>
            <a:endParaRPr lang="en-IN" b="1" u="sng" dirty="0">
              <a:solidFill>
                <a:srgbClr val="4472C4"/>
              </a:solidFill>
              <a:latin typeface="Calibri" panose="020F0502020204030204"/>
            </a:endParaRPr>
          </a:p>
          <a:p>
            <a:pPr marL="600075" lvl="1" indent="-257175" algn="just" defTabSz="685800">
              <a:buFont typeface="Wingdings" panose="05000000000000000000" pitchFamily="2" charset="2"/>
              <a:buChar char="Ø"/>
              <a:defRPr/>
            </a:pPr>
            <a:r>
              <a:rPr lang="en-IN" dirty="0">
                <a:solidFill>
                  <a:prstClr val="black"/>
                </a:solidFill>
                <a:latin typeface="Calibri" panose="020F0502020204030204"/>
              </a:rPr>
              <a:t>Direct I/O</a:t>
            </a:r>
          </a:p>
          <a:p>
            <a:pPr marL="600075" lvl="1" indent="-257175" algn="just" defTabSz="685800">
              <a:buFont typeface="Wingdings" panose="05000000000000000000" pitchFamily="2" charset="2"/>
              <a:buChar char="Ø"/>
              <a:defRPr/>
            </a:pPr>
            <a:r>
              <a:rPr lang="en-IN" dirty="0">
                <a:solidFill>
                  <a:prstClr val="black"/>
                </a:solidFill>
                <a:latin typeface="Calibri" panose="020F0502020204030204"/>
              </a:rPr>
              <a:t>Memory Mapped I/O</a:t>
            </a:r>
          </a:p>
          <a:p>
            <a:pPr marL="600075" lvl="1" indent="-257175" algn="just" defTabSz="685800">
              <a:buFont typeface="Wingdings" panose="05000000000000000000" pitchFamily="2" charset="2"/>
              <a:buChar char="Ø"/>
              <a:defRPr/>
            </a:pPr>
            <a:r>
              <a:rPr lang="en-IN" dirty="0">
                <a:solidFill>
                  <a:prstClr val="black"/>
                </a:solidFill>
                <a:latin typeface="Calibri" panose="020F0502020204030204"/>
              </a:rPr>
              <a:t>Direct Memory Access</a:t>
            </a: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a:t>Device Management</a:t>
            </a:r>
          </a:p>
          <a:p>
            <a:r>
              <a:rPr lang="en-IN" b="1" dirty="0" smtClean="0"/>
              <a:t>Approaches</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23519964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636" y="1870294"/>
            <a:ext cx="4429946" cy="3139321"/>
          </a:xfrm>
          <a:prstGeom prst="rect">
            <a:avLst/>
          </a:prstGeom>
          <a:noFill/>
        </p:spPr>
        <p:txBody>
          <a:bodyPr wrap="square" rtlCol="0">
            <a:spAutoFit/>
          </a:bodyPr>
          <a:lstStyle/>
          <a:p>
            <a:pPr algn="just" defTabSz="685800"/>
            <a:r>
              <a:rPr lang="en-US" b="1" u="sng" dirty="0">
                <a:solidFill>
                  <a:srgbClr val="4472C4"/>
                </a:solidFill>
                <a:latin typeface="Calibri" panose="020F0502020204030204"/>
              </a:rPr>
              <a:t>Direct  I/O</a:t>
            </a:r>
          </a:p>
          <a:p>
            <a:pPr algn="just" defTabSz="685800"/>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pPr>
            <a:r>
              <a:rPr lang="en-US" dirty="0">
                <a:solidFill>
                  <a:prstClr val="black"/>
                </a:solidFill>
                <a:latin typeface="Calibri" panose="020F0502020204030204"/>
              </a:rPr>
              <a:t>CPU software explicitly transfer data to and from the controller’s data registers.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Separate Control signal for Memory and I/O Devices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Common Address and Data Bus for I/O Devices and Memory</a:t>
            </a: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pic>
        <p:nvPicPr>
          <p:cNvPr id="7" name="Picture 1">
            <a:extLst>
              <a:ext uri="{FF2B5EF4-FFF2-40B4-BE49-F238E27FC236}">
                <a16:creationId xmlns="" xmlns:a16="http://schemas.microsoft.com/office/drawing/2014/main" id="{C9BE341E-B954-42A7-AB76-90020F89D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594" y="2536032"/>
            <a:ext cx="4118372" cy="28528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Device Management</a:t>
            </a:r>
          </a:p>
          <a:p>
            <a:r>
              <a:rPr lang="en-IN" b="1"/>
              <a:t>Approaches</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15783964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3029771" cy="4524315"/>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MEMORY MAPPED I/O</a:t>
            </a: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pPr>
            <a:r>
              <a:rPr lang="en-US" dirty="0">
                <a:solidFill>
                  <a:prstClr val="black"/>
                </a:solidFill>
                <a:latin typeface="Calibri" panose="020F0502020204030204"/>
              </a:rPr>
              <a:t>Device addressing simplifies the interface (device seen as a range of memory locations)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Common Control signal for Memory and I/O Devices</a:t>
            </a:r>
          </a:p>
          <a:p>
            <a:pPr marL="257175" indent="-257175" algn="just" defTabSz="685800">
              <a:buFont typeface="Wingdings" panose="05000000000000000000" pitchFamily="2" charset="2"/>
              <a:buChar char="Ø"/>
            </a:pPr>
            <a:r>
              <a:rPr lang="en-US" dirty="0">
                <a:solidFill>
                  <a:prstClr val="black"/>
                </a:solidFill>
                <a:latin typeface="Calibri" panose="020F0502020204030204"/>
              </a:rPr>
              <a:t>Common Address and Data Bus for I/O Devices and Memory</a:t>
            </a: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endParaRPr lang="en-US" dirty="0">
              <a:solidFill>
                <a:prstClr val="black"/>
              </a:solidFill>
              <a:latin typeface="Calibri" panose="020F0502020204030204"/>
            </a:endParaRPr>
          </a:p>
          <a:p>
            <a:pPr algn="just" defTabSz="685800">
              <a:defRPr/>
            </a:pPr>
            <a:endParaRPr lang="en-IN" dirty="0">
              <a:solidFill>
                <a:prstClr val="black"/>
              </a:solidFill>
              <a:latin typeface="Calibri" panose="020F0502020204030204"/>
            </a:endParaRPr>
          </a:p>
        </p:txBody>
      </p:sp>
      <p:pic>
        <p:nvPicPr>
          <p:cNvPr id="9" name="Picture 8">
            <a:extLst>
              <a:ext uri="{FF2B5EF4-FFF2-40B4-BE49-F238E27FC236}">
                <a16:creationId xmlns="" xmlns:a16="http://schemas.microsoft.com/office/drawing/2014/main" id="{FFEFD621-3FC2-4020-947E-2598226A17B1}"/>
              </a:ext>
            </a:extLst>
          </p:cNvPr>
          <p:cNvPicPr>
            <a:picLocks noChangeAspect="1"/>
          </p:cNvPicPr>
          <p:nvPr/>
        </p:nvPicPr>
        <p:blipFill>
          <a:blip r:embed="rId2"/>
          <a:stretch>
            <a:fillRect/>
          </a:stretch>
        </p:blipFill>
        <p:spPr>
          <a:xfrm>
            <a:off x="3693319" y="3021807"/>
            <a:ext cx="4843463" cy="2368153"/>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a:t>Device Management</a:t>
            </a:r>
          </a:p>
          <a:p>
            <a:r>
              <a:rPr lang="en-IN" b="1"/>
              <a:t>Approaches</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2149600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257589"/>
            <a:ext cx="8229600" cy="1143000"/>
          </a:xfrm>
        </p:spPr>
        <p:txBody>
          <a:bodyPr>
            <a:noAutofit/>
          </a:bodyPr>
          <a:lstStyle/>
          <a:p>
            <a:r>
              <a:rPr lang="en-US" sz="2800" b="1" dirty="0">
                <a:solidFill>
                  <a:srgbClr val="FF0000"/>
                </a:solidFill>
              </a:rPr>
              <a:t>FUNCTIONS OF OPERATING SYSTEM / SYSTEM COMPONENTS</a:t>
            </a:r>
            <a:endParaRPr lang="en-US" sz="2800" dirty="0">
              <a:solidFill>
                <a:srgbClr val="FF0000"/>
              </a:solidFill>
            </a:endParaRPr>
          </a:p>
        </p:txBody>
      </p:sp>
      <p:sp>
        <p:nvSpPr>
          <p:cNvPr id="3" name="Content Placeholder 2"/>
          <p:cNvSpPr>
            <a:spLocks noGrp="1"/>
          </p:cNvSpPr>
          <p:nvPr>
            <p:ph idx="1"/>
          </p:nvPr>
        </p:nvSpPr>
        <p:spPr>
          <a:xfrm>
            <a:off x="611560" y="2492896"/>
            <a:ext cx="7283152" cy="3816424"/>
          </a:xfrm>
        </p:spPr>
        <p:txBody>
          <a:bodyPr>
            <a:normAutofit fontScale="85000" lnSpcReduction="20000"/>
          </a:bodyPr>
          <a:lstStyle/>
          <a:p>
            <a:pPr lvl="0"/>
            <a:r>
              <a:rPr lang="en-US" dirty="0"/>
              <a:t>Main Memory Management</a:t>
            </a:r>
          </a:p>
          <a:p>
            <a:pPr lvl="0"/>
            <a:r>
              <a:rPr lang="en-US" dirty="0"/>
              <a:t>Processor Management</a:t>
            </a:r>
          </a:p>
          <a:p>
            <a:pPr lvl="0"/>
            <a:r>
              <a:rPr lang="en-US" dirty="0"/>
              <a:t>Device Management</a:t>
            </a:r>
          </a:p>
          <a:p>
            <a:pPr lvl="0"/>
            <a:r>
              <a:rPr lang="en-US" dirty="0"/>
              <a:t>File Management</a:t>
            </a:r>
          </a:p>
          <a:p>
            <a:pPr lvl="0"/>
            <a:r>
              <a:rPr lang="en-US" dirty="0"/>
              <a:t>I/O System Management</a:t>
            </a:r>
          </a:p>
          <a:p>
            <a:pPr lvl="0"/>
            <a:r>
              <a:rPr lang="en-US" dirty="0"/>
              <a:t>Secondary Management</a:t>
            </a:r>
          </a:p>
          <a:p>
            <a:pPr lvl="0"/>
            <a:r>
              <a:rPr lang="en-US" dirty="0"/>
              <a:t>Networking</a:t>
            </a:r>
          </a:p>
          <a:p>
            <a:pPr lvl="0"/>
            <a:r>
              <a:rPr lang="en-US" dirty="0"/>
              <a:t>Protection System</a:t>
            </a:r>
          </a:p>
          <a:p>
            <a:pPr lvl="0"/>
            <a:r>
              <a:rPr lang="en-US" dirty="0"/>
              <a:t>Command Interpreter System</a:t>
            </a: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5476945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330962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System Organization</a:t>
            </a:r>
          </a:p>
          <a:p>
            <a:pPr marL="257175" marR="511969" indent="-257175" defTabSz="685800">
              <a:lnSpc>
                <a:spcPct val="148000"/>
              </a:lnSpc>
              <a:buSzPts val="1100"/>
              <a:buFont typeface="Wingdings" panose="05000000000000000000" pitchFamily="2" charset="2"/>
              <a:buChar char="Ø"/>
              <a:tabLst>
                <a:tab pos="485299" algn="l"/>
                <a:tab pos="485775" algn="l"/>
              </a:tabLst>
            </a:pPr>
            <a:r>
              <a:rPr lang="en-US" dirty="0">
                <a:solidFill>
                  <a:prstClr val="black"/>
                </a:solidFill>
                <a:latin typeface="Calibri" panose="020F0502020204030204"/>
                <a:ea typeface="Times New Roman" panose="02020603050405020304" pitchFamily="18" charset="0"/>
              </a:rPr>
              <a:t>An application process uses a device by issuing commands and exchanging data with the device management (device</a:t>
            </a:r>
            <a:r>
              <a:rPr lang="en-US" spc="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driver).</a:t>
            </a:r>
            <a:endParaRPr lang="en-IN" dirty="0">
              <a:solidFill>
                <a:prstClr val="black"/>
              </a:solidFill>
              <a:latin typeface="Calibri" panose="020F0502020204030204"/>
              <a:ea typeface="Times New Roman" panose="02020603050405020304" pitchFamily="18" charset="0"/>
            </a:endParaRPr>
          </a:p>
          <a:p>
            <a:pPr marL="257175" indent="-257175" defTabSz="685800">
              <a:spcBef>
                <a:spcPts val="11"/>
              </a:spcBef>
              <a:buSzPts val="1100"/>
              <a:buFont typeface="Wingdings" panose="05000000000000000000" pitchFamily="2" charset="2"/>
              <a:buChar char="Ø"/>
              <a:tabLst>
                <a:tab pos="485299" algn="l"/>
                <a:tab pos="486251" algn="l"/>
              </a:tabLst>
            </a:pPr>
            <a:r>
              <a:rPr lang="en-US" dirty="0">
                <a:solidFill>
                  <a:prstClr val="black"/>
                </a:solidFill>
                <a:latin typeface="Calibri" panose="020F0502020204030204"/>
                <a:ea typeface="Times New Roman" panose="02020603050405020304" pitchFamily="18" charset="0"/>
              </a:rPr>
              <a:t>Device driver</a:t>
            </a:r>
            <a:r>
              <a:rPr lang="en-US" spc="8"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responsibilities:</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472"/>
              </a:spcBef>
              <a:buSzPts val="1100"/>
              <a:buFont typeface="Wingdings" panose="05000000000000000000" pitchFamily="2" charset="2"/>
              <a:buChar char="Ø"/>
              <a:tabLst>
                <a:tab pos="828199" algn="l"/>
                <a:tab pos="829151" algn="l"/>
              </a:tabLst>
            </a:pPr>
            <a:r>
              <a:rPr lang="en-US" dirty="0">
                <a:solidFill>
                  <a:prstClr val="black"/>
                </a:solidFill>
                <a:latin typeface="Calibri" panose="020F0502020204030204"/>
                <a:ea typeface="Times New Roman" panose="02020603050405020304" pitchFamily="18" charset="0"/>
              </a:rPr>
              <a:t>Implement communication APIs that abstract the functionality of the</a:t>
            </a:r>
            <a:r>
              <a:rPr lang="en-US" spc="-23"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device</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476"/>
              </a:spcBef>
              <a:buSzPts val="1100"/>
              <a:buFont typeface="Wingdings" panose="05000000000000000000" pitchFamily="2" charset="2"/>
              <a:buChar char="Ø"/>
              <a:tabLst>
                <a:tab pos="828199" algn="l"/>
                <a:tab pos="829151" algn="l"/>
              </a:tabLst>
            </a:pPr>
            <a:r>
              <a:rPr lang="en-US" dirty="0">
                <a:solidFill>
                  <a:prstClr val="black"/>
                </a:solidFill>
                <a:latin typeface="Calibri" panose="020F0502020204030204"/>
                <a:ea typeface="Times New Roman" panose="02020603050405020304" pitchFamily="18" charset="0"/>
              </a:rPr>
              <a:t>Provide device dependent operations to implement functions defined by the</a:t>
            </a:r>
            <a:r>
              <a:rPr lang="en-US" spc="-3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API</a:t>
            </a:r>
            <a:endParaRPr lang="en-IN" dirty="0">
              <a:solidFill>
                <a:prstClr val="black"/>
              </a:solidFill>
              <a:latin typeface="Calibri" panose="020F0502020204030204"/>
              <a:ea typeface="Times New Roman" panose="02020603050405020304" pitchFamily="18" charset="0"/>
            </a:endParaRPr>
          </a:p>
          <a:p>
            <a:pPr marL="257175" marR="511969" indent="-257175" defTabSz="685800">
              <a:lnSpc>
                <a:spcPct val="148000"/>
              </a:lnSpc>
              <a:spcBef>
                <a:spcPts val="469"/>
              </a:spcBef>
              <a:buSzPts val="1100"/>
              <a:buFont typeface="Wingdings" panose="05000000000000000000" pitchFamily="2" charset="2"/>
              <a:buChar char="Ø"/>
              <a:tabLst>
                <a:tab pos="485299" algn="l"/>
                <a:tab pos="486251" algn="l"/>
              </a:tabLst>
            </a:pPr>
            <a:r>
              <a:rPr lang="en-US" dirty="0">
                <a:solidFill>
                  <a:prstClr val="black"/>
                </a:solidFill>
                <a:latin typeface="Calibri" panose="020F0502020204030204"/>
                <a:ea typeface="Times New Roman" panose="02020603050405020304" pitchFamily="18" charset="0"/>
              </a:rPr>
              <a:t>API should be similar across different device drivers, reducing the amount of info an application programmer needs to know to use the</a:t>
            </a:r>
            <a:r>
              <a:rPr lang="en-US" spc="-15"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device</a:t>
            </a:r>
            <a:endParaRPr lang="en-IN" dirty="0">
              <a:solidFill>
                <a:prstClr val="black"/>
              </a:solidFill>
              <a:latin typeface="Calibri" panose="020F0502020204030204"/>
              <a:ea typeface="Times New Roman" panose="02020603050405020304" pitchFamily="18" charset="0"/>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26815284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7931285" cy="646331"/>
          </a:xfrm>
          <a:prstGeom prst="rect">
            <a:avLst/>
          </a:prstGeom>
          <a:noFill/>
        </p:spPr>
        <p:txBody>
          <a:bodyPr wrap="square" rtlCol="0">
            <a:spAutoFit/>
          </a:bodyPr>
          <a:lstStyle/>
          <a:p>
            <a:pPr algn="just" defTabSz="685800">
              <a:defRPr/>
            </a:pPr>
            <a:endParaRPr lang="en-IN" b="1" u="sng" dirty="0">
              <a:solidFill>
                <a:srgbClr val="4472C4"/>
              </a:solidFill>
              <a:latin typeface="Calibri" panose="020F0502020204030204"/>
            </a:endParaRPr>
          </a:p>
          <a:p>
            <a:pPr algn="just" defTabSz="685800">
              <a:defRPr/>
            </a:pPr>
            <a:endParaRPr lang="en-IN" dirty="0">
              <a:solidFill>
                <a:prstClr val="black"/>
              </a:solidFill>
              <a:latin typeface="Calibri" panose="020F0502020204030204"/>
            </a:endParaRPr>
          </a:p>
        </p:txBody>
      </p:sp>
      <p:pic>
        <p:nvPicPr>
          <p:cNvPr id="12" name="Picture 11">
            <a:extLst>
              <a:ext uri="{FF2B5EF4-FFF2-40B4-BE49-F238E27FC236}">
                <a16:creationId xmlns="" xmlns:a16="http://schemas.microsoft.com/office/drawing/2014/main" id="{2F33B176-3C2E-4F6E-BC6A-FDFFEC152DF9}"/>
              </a:ext>
            </a:extLst>
          </p:cNvPr>
          <p:cNvPicPr>
            <a:picLocks noChangeAspect="1"/>
          </p:cNvPicPr>
          <p:nvPr/>
        </p:nvPicPr>
        <p:blipFill>
          <a:blip r:embed="rId2"/>
          <a:stretch>
            <a:fillRect/>
          </a:stretch>
        </p:blipFill>
        <p:spPr>
          <a:xfrm>
            <a:off x="1876320" y="2460463"/>
            <a:ext cx="5610330" cy="3008637"/>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I/O System Organization</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1450077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2968505"/>
          </a:xfrm>
          <a:prstGeom prst="rect">
            <a:avLst/>
          </a:prstGeom>
          <a:noFill/>
        </p:spPr>
        <p:txBody>
          <a:bodyPr wrap="square" rtlCol="0">
            <a:spAutoFit/>
          </a:bodyPr>
          <a:lstStyle/>
          <a:p>
            <a:pPr algn="just" defTabSz="685800">
              <a:defRPr/>
            </a:pPr>
            <a:endParaRPr lang="en-US" b="1" u="sng" dirty="0">
              <a:solidFill>
                <a:srgbClr val="4472C4"/>
              </a:solidFill>
              <a:latin typeface="Calibri" panose="020F0502020204030204"/>
            </a:endParaRPr>
          </a:p>
          <a:p>
            <a:pPr marR="511969" defTabSz="685800">
              <a:lnSpc>
                <a:spcPct val="148000"/>
              </a:lnSpc>
              <a:spcBef>
                <a:spcPts val="15"/>
              </a:spcBef>
              <a:buSzPts val="1100"/>
              <a:tabLst>
                <a:tab pos="485299" algn="l"/>
                <a:tab pos="486251" algn="l"/>
              </a:tabLst>
              <a:defRPr/>
            </a:pPr>
            <a:r>
              <a:rPr lang="en-US" dirty="0">
                <a:solidFill>
                  <a:prstClr val="black"/>
                </a:solidFill>
                <a:latin typeface="Calibri" panose="020F0502020204030204"/>
                <a:ea typeface="Times New Roman" panose="02020603050405020304" pitchFamily="18" charset="0"/>
              </a:rPr>
              <a:t>Since each device controller is specific to a particular device, the device driver implementation will be device specific,</a:t>
            </a:r>
            <a:r>
              <a:rPr lang="en-US" spc="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to</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15"/>
              </a:spcBef>
              <a:buSzPts val="1100"/>
              <a:buFont typeface="Wingdings" panose="05000000000000000000" pitchFamily="2" charset="2"/>
              <a:buChar char="Ø"/>
              <a:tabLst>
                <a:tab pos="828199" algn="l"/>
                <a:tab pos="829151" algn="l"/>
              </a:tabLst>
              <a:defRPr/>
            </a:pPr>
            <a:r>
              <a:rPr lang="en-US" dirty="0">
                <a:solidFill>
                  <a:prstClr val="black"/>
                </a:solidFill>
                <a:latin typeface="Calibri" panose="020F0502020204030204"/>
                <a:ea typeface="Times New Roman" panose="02020603050405020304" pitchFamily="18" charset="0"/>
              </a:rPr>
              <a:t>Provide correct commands to the</a:t>
            </a:r>
            <a:r>
              <a:rPr lang="en-US" spc="-4"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controller</a:t>
            </a:r>
            <a:endParaRPr lang="en-IN" dirty="0">
              <a:solidFill>
                <a:prstClr val="black"/>
              </a:solidFill>
              <a:latin typeface="Calibri" panose="020F0502020204030204"/>
              <a:ea typeface="Times New Roman" panose="02020603050405020304" pitchFamily="18" charset="0"/>
            </a:endParaRPr>
          </a:p>
          <a:p>
            <a:pPr marL="557213" lvl="1" indent="-214313" defTabSz="685800">
              <a:spcBef>
                <a:spcPts val="469"/>
              </a:spcBef>
              <a:buSzPts val="1100"/>
              <a:buFont typeface="Wingdings" panose="05000000000000000000" pitchFamily="2" charset="2"/>
              <a:buChar char="Ø"/>
              <a:tabLst>
                <a:tab pos="828199" algn="l"/>
                <a:tab pos="829151" algn="l"/>
              </a:tabLst>
              <a:defRPr/>
            </a:pPr>
            <a:r>
              <a:rPr lang="en-US" dirty="0">
                <a:solidFill>
                  <a:prstClr val="black"/>
                </a:solidFill>
                <a:latin typeface="Calibri" panose="020F0502020204030204"/>
                <a:ea typeface="Times New Roman" panose="02020603050405020304" pitchFamily="18" charset="0"/>
              </a:rPr>
              <a:t>Interpret the controller status register (CSR)</a:t>
            </a:r>
            <a:r>
              <a:rPr lang="en-US" spc="-8" dirty="0">
                <a:solidFill>
                  <a:prstClr val="black"/>
                </a:solidFill>
                <a:latin typeface="Calibri" panose="020F0502020204030204"/>
                <a:ea typeface="Times New Roman" panose="02020603050405020304" pitchFamily="18" charset="0"/>
              </a:rPr>
              <a:t> </a:t>
            </a:r>
            <a:r>
              <a:rPr lang="en-US" dirty="0">
                <a:solidFill>
                  <a:prstClr val="black"/>
                </a:solidFill>
                <a:latin typeface="Calibri" panose="020F0502020204030204"/>
                <a:ea typeface="Times New Roman" panose="02020603050405020304" pitchFamily="18" charset="0"/>
              </a:rPr>
              <a:t>correctly</a:t>
            </a:r>
            <a:endParaRPr lang="en-IN" dirty="0">
              <a:solidFill>
                <a:prstClr val="black"/>
              </a:solidFill>
              <a:latin typeface="Calibri" panose="020F0502020204030204"/>
              <a:ea typeface="Times New Roman" panose="02020603050405020304" pitchFamily="18" charset="0"/>
            </a:endParaRPr>
          </a:p>
          <a:p>
            <a:pPr marL="557213" marR="512921" lvl="1" indent="-214313" defTabSz="685800">
              <a:lnSpc>
                <a:spcPct val="148000"/>
              </a:lnSpc>
              <a:spcBef>
                <a:spcPts val="469"/>
              </a:spcBef>
              <a:buSzPts val="1100"/>
              <a:buFont typeface="Wingdings" panose="05000000000000000000" pitchFamily="2" charset="2"/>
              <a:buChar char="Ø"/>
              <a:tabLst>
                <a:tab pos="828199" algn="l"/>
                <a:tab pos="829151" algn="l"/>
              </a:tabLst>
              <a:defRPr/>
            </a:pPr>
            <a:r>
              <a:rPr lang="en-US" dirty="0">
                <a:solidFill>
                  <a:prstClr val="black"/>
                </a:solidFill>
                <a:latin typeface="Calibri" panose="020F0502020204030204"/>
                <a:ea typeface="Times New Roman" panose="02020603050405020304" pitchFamily="18" charset="0"/>
              </a:rPr>
              <a:t>Transfer data to and from device controller data registers as required for correct device operation</a:t>
            </a:r>
            <a:endParaRPr lang="en-IN" dirty="0">
              <a:solidFill>
                <a:prstClr val="black"/>
              </a:solidFill>
              <a:latin typeface="Calibri" panose="020F0502020204030204"/>
              <a:ea typeface="Times New Roman" panose="02020603050405020304" pitchFamily="18" charset="0"/>
            </a:endParaRPr>
          </a:p>
          <a:p>
            <a:pPr algn="just" defTabSz="685800">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I/O System Organization</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29517875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3831690"/>
          </a:xfrm>
          <a:prstGeom prst="rect">
            <a:avLst/>
          </a:prstGeom>
          <a:noFill/>
        </p:spPr>
        <p:txBody>
          <a:bodyPr wrap="square" rtlCol="0">
            <a:spAutoFit/>
          </a:bodyPr>
          <a:lstStyle/>
          <a:p>
            <a:pPr marL="600075" marR="511969" lvl="1" indent="-257175" defTabSz="685800">
              <a:lnSpc>
                <a:spcPct val="148000"/>
              </a:lnSpc>
              <a:spcBef>
                <a:spcPts val="480"/>
              </a:spcBef>
              <a:buSzPts val="1100"/>
              <a:buFont typeface="Wingdings" panose="05000000000000000000" pitchFamily="2" charset="2"/>
              <a:buChar char="Ø"/>
              <a:tabLst>
                <a:tab pos="485299" algn="l"/>
                <a:tab pos="485775" algn="l"/>
              </a:tabLst>
            </a:pPr>
            <a:r>
              <a:rPr lang="en-US" dirty="0" smtClean="0">
                <a:solidFill>
                  <a:prstClr val="black"/>
                </a:solidFill>
                <a:latin typeface="Calibri" panose="020F0502020204030204"/>
              </a:rPr>
              <a:t>Each </a:t>
            </a:r>
            <a:r>
              <a:rPr lang="en-US" dirty="0">
                <a:solidFill>
                  <a:prstClr val="black"/>
                </a:solidFill>
                <a:latin typeface="Calibri" panose="020F0502020204030204"/>
              </a:rPr>
              <a:t>I/O operation requires that the software and hardware coordinate their operations to accomplish desired effect</a:t>
            </a:r>
            <a:endParaRPr lang="en-IN" dirty="0">
              <a:solidFill>
                <a:prstClr val="black"/>
              </a:solidFill>
              <a:latin typeface="Calibri" panose="020F0502020204030204"/>
            </a:endParaRPr>
          </a:p>
          <a:p>
            <a:pPr marL="600075" lvl="1" indent="-257175" defTabSz="685800">
              <a:spcBef>
                <a:spcPts val="15"/>
              </a:spcBef>
              <a:buSzPts val="1100"/>
              <a:buFont typeface="Wingdings" panose="05000000000000000000" pitchFamily="2" charset="2"/>
              <a:buChar char="Ø"/>
              <a:tabLst>
                <a:tab pos="485299" algn="l"/>
                <a:tab pos="485775" algn="l"/>
              </a:tabLst>
            </a:pPr>
            <a:r>
              <a:rPr lang="en-US" dirty="0">
                <a:solidFill>
                  <a:prstClr val="black"/>
                </a:solidFill>
                <a:latin typeface="Calibri" panose="020F0502020204030204"/>
              </a:rPr>
              <a:t>In direct I/O polling this coordination is done in the device driver;</a:t>
            </a:r>
            <a:endParaRPr lang="en-IN" dirty="0">
              <a:solidFill>
                <a:prstClr val="black"/>
              </a:solidFill>
              <a:latin typeface="Calibri" panose="020F0502020204030204"/>
            </a:endParaRPr>
          </a:p>
          <a:p>
            <a:pPr marL="600075" marR="511969" lvl="1" indent="-257175" defTabSz="685800">
              <a:lnSpc>
                <a:spcPct val="150000"/>
              </a:lnSpc>
              <a:spcBef>
                <a:spcPts val="469"/>
              </a:spcBef>
              <a:buSzPts val="1100"/>
              <a:buFont typeface="Wingdings" panose="05000000000000000000" pitchFamily="2" charset="2"/>
              <a:buChar char="Ø"/>
              <a:tabLst>
                <a:tab pos="485775" algn="l"/>
              </a:tabLst>
            </a:pPr>
            <a:r>
              <a:rPr lang="en-US" dirty="0">
                <a:solidFill>
                  <a:prstClr val="black"/>
                </a:solidFill>
                <a:latin typeface="Calibri" panose="020F0502020204030204"/>
              </a:rPr>
              <a:t>While managing the I/O, the device manager will poll the busy/done flags to detect the operation’s completion; thus, the CPU starts the device, then polls the CSR to determine when the operation has completed</a:t>
            </a:r>
          </a:p>
          <a:p>
            <a:pPr marL="600075" marR="511969" lvl="1" indent="-257175" defTabSz="685800">
              <a:lnSpc>
                <a:spcPct val="150000"/>
              </a:lnSpc>
              <a:spcBef>
                <a:spcPts val="469"/>
              </a:spcBef>
              <a:buSzPts val="1100"/>
              <a:buFont typeface="Wingdings" panose="05000000000000000000" pitchFamily="2" charset="2"/>
              <a:buChar char="Ø"/>
              <a:tabLst>
                <a:tab pos="485775" algn="l"/>
              </a:tabLst>
            </a:pPr>
            <a:r>
              <a:rPr lang="en-US" dirty="0">
                <a:solidFill>
                  <a:prstClr val="black"/>
                </a:solidFill>
                <a:latin typeface="Calibri" panose="020F0502020204030204"/>
                <a:ea typeface="Arial" panose="020B0604020202020204" pitchFamily="34" charset="0"/>
              </a:rPr>
              <a:t>With this approach is difficult to achieve high CPU utilization, since the CPU must constantly check the controller status</a:t>
            </a:r>
            <a:endParaRPr lang="en-IN" dirty="0">
              <a:solidFill>
                <a:prstClr val="black"/>
              </a:solidFill>
              <a:latin typeface="Calibri" panose="020F0502020204030204"/>
            </a:endParaRPr>
          </a:p>
          <a:p>
            <a:pPr marL="342900" marR="511969" lvl="1" defTabSz="685800">
              <a:lnSpc>
                <a:spcPct val="150000"/>
              </a:lnSpc>
              <a:spcBef>
                <a:spcPts val="469"/>
              </a:spcBef>
              <a:buSzPts val="1100"/>
              <a:tabLst>
                <a:tab pos="485775" algn="l"/>
              </a:tabLst>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I/O with Polling</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80017334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4271041"/>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with polling-read</a:t>
            </a:r>
            <a:endParaRPr lang="en-IN" b="1" u="sng" dirty="0">
              <a:solidFill>
                <a:srgbClr val="4472C4"/>
              </a:solidFill>
              <a:latin typeface="Calibri" panose="020F0502020204030204"/>
            </a:endParaRPr>
          </a:p>
          <a:p>
            <a:pPr marL="257175" indent="-257175" defTabSz="685800">
              <a:spcBef>
                <a:spcPts val="139"/>
              </a:spcBef>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Application process requests a read</a:t>
            </a:r>
            <a:r>
              <a:rPr lang="en-US" spc="-15"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257175" marR="511969" indent="-257175" defTabSz="685800">
              <a:lnSpc>
                <a:spcPct val="150000"/>
              </a:lnSpc>
              <a:spcBef>
                <a:spcPts val="476"/>
              </a:spcBef>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The device driver queries the CSR to determine whether the device is idle; if device is busy, the driver waits for it to become</a:t>
            </a:r>
            <a:r>
              <a:rPr lang="en-US" spc="11"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idle</a:t>
            </a:r>
            <a:endParaRPr lang="en-IN" spc="-4" dirty="0">
              <a:solidFill>
                <a:prstClr val="black"/>
              </a:solidFill>
              <a:latin typeface="Calibri" panose="020F0502020204030204"/>
              <a:ea typeface="Arial" panose="020B0604020202020204" pitchFamily="34" charset="0"/>
            </a:endParaRPr>
          </a:p>
          <a:p>
            <a:pPr marL="257175" marR="511969" indent="-257175" defTabSz="685800">
              <a:lnSpc>
                <a:spcPct val="150000"/>
              </a:lnSpc>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The driver stores an input command into the controller’s command register, thus starting the device</a:t>
            </a:r>
            <a:endParaRPr lang="en-IN" spc="-4" dirty="0">
              <a:solidFill>
                <a:prstClr val="black"/>
              </a:solidFill>
              <a:latin typeface="Calibri" panose="020F0502020204030204"/>
              <a:ea typeface="Arial" panose="020B0604020202020204" pitchFamily="34" charset="0"/>
            </a:endParaRPr>
          </a:p>
          <a:p>
            <a:pPr marL="257175" indent="-257175" defTabSz="685800">
              <a:spcBef>
                <a:spcPts val="4"/>
              </a:spcBef>
              <a:buSzPts val="1100"/>
              <a:buFont typeface="Wingdings" panose="05000000000000000000" pitchFamily="2" charset="2"/>
              <a:buChar char="Ø"/>
              <a:tabLst>
                <a:tab pos="485775" algn="l"/>
              </a:tabLst>
            </a:pPr>
            <a:r>
              <a:rPr lang="en-US" spc="-4" dirty="0">
                <a:solidFill>
                  <a:prstClr val="black"/>
                </a:solidFill>
                <a:latin typeface="Calibri" panose="020F0502020204030204"/>
                <a:ea typeface="Arial" panose="020B0604020202020204" pitchFamily="34" charset="0"/>
              </a:rPr>
              <a:t>The driver repeatedly reads the content of CSR to detect the completion of the read</a:t>
            </a:r>
            <a:r>
              <a:rPr lang="en-US" spc="-68"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257175" marR="513398" indent="-257175" defTabSz="685800">
              <a:lnSpc>
                <a:spcPct val="150000"/>
              </a:lnSpc>
              <a:spcBef>
                <a:spcPts val="472"/>
              </a:spcBef>
              <a:buSzPts val="1100"/>
              <a:buFont typeface="Wingdings" panose="05000000000000000000" pitchFamily="2" charset="2"/>
              <a:buChar char="Ø"/>
              <a:tabLst>
                <a:tab pos="486251" algn="l"/>
              </a:tabLst>
            </a:pPr>
            <a:r>
              <a:rPr lang="en-US" spc="-4" dirty="0">
                <a:solidFill>
                  <a:prstClr val="black"/>
                </a:solidFill>
                <a:latin typeface="Calibri" panose="020F0502020204030204"/>
                <a:ea typeface="Arial" panose="020B0604020202020204" pitchFamily="34" charset="0"/>
              </a:rPr>
              <a:t>The driver copies the content of the controller's data register(s) into the main memory user’s process’s space.</a:t>
            </a:r>
            <a:endParaRPr lang="en-IN" spc="-4" dirty="0">
              <a:solidFill>
                <a:prstClr val="black"/>
              </a:solidFill>
              <a:latin typeface="Calibri" panose="020F0502020204030204"/>
              <a:ea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4783226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 xmlns:a16="http://schemas.microsoft.com/office/drawing/2014/main" id="{F1B0D5BF-3545-41CF-B37A-6E733DC0E145}"/>
              </a:ext>
            </a:extLst>
          </p:cNvPr>
          <p:cNvPicPr>
            <a:picLocks noChangeAspect="1"/>
          </p:cNvPicPr>
          <p:nvPr/>
        </p:nvPicPr>
        <p:blipFill>
          <a:blip r:embed="rId2"/>
          <a:stretch>
            <a:fillRect/>
          </a:stretch>
        </p:blipFill>
        <p:spPr>
          <a:xfrm>
            <a:off x="1489472" y="1968103"/>
            <a:ext cx="6165056" cy="3350419"/>
          </a:xfrm>
          <a:prstGeom prst="rect">
            <a:avLst/>
          </a:prstGeom>
        </p:spPr>
      </p:pic>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18771730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6386" y="1870294"/>
            <a:ext cx="8444733" cy="3341941"/>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I/O with polling-write</a:t>
            </a:r>
            <a:endParaRPr lang="en-IN" b="1" u="sng" dirty="0">
              <a:solidFill>
                <a:srgbClr val="4472C4"/>
              </a:solidFill>
              <a:latin typeface="Calibri" panose="020F0502020204030204"/>
            </a:endParaRPr>
          </a:p>
          <a:p>
            <a:pPr marL="612000" lvl="1" indent="-257175" defTabSz="685800">
              <a:buSzPts val="1100"/>
              <a:buFont typeface="Wingdings" panose="05000000000000000000" pitchFamily="2" charset="2"/>
              <a:buChar char="Ø"/>
              <a:tabLst>
                <a:tab pos="502920" algn="l"/>
              </a:tabLst>
            </a:pPr>
            <a:r>
              <a:rPr lang="en-US" spc="-4" dirty="0">
                <a:solidFill>
                  <a:prstClr val="black"/>
                </a:solidFill>
                <a:latin typeface="Calibri" panose="020F0502020204030204"/>
                <a:ea typeface="Arial" panose="020B0604020202020204" pitchFamily="34" charset="0"/>
              </a:rPr>
              <a:t>The application process requests a write</a:t>
            </a:r>
            <a:r>
              <a:rPr lang="en-US" spc="8"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612000" marR="511969" lvl="1" indent="-257175" defTabSz="685800">
              <a:buSzPts val="1100"/>
              <a:buFont typeface="Wingdings" panose="05000000000000000000" pitchFamily="2" charset="2"/>
              <a:buChar char="Ø"/>
              <a:tabLst>
                <a:tab pos="495300" algn="l"/>
              </a:tabLst>
            </a:pPr>
            <a:r>
              <a:rPr lang="en-US" spc="-4" dirty="0">
                <a:solidFill>
                  <a:prstClr val="black"/>
                </a:solidFill>
                <a:latin typeface="Calibri" panose="020F0502020204030204"/>
                <a:ea typeface="Arial" panose="020B0604020202020204" pitchFamily="34" charset="0"/>
              </a:rPr>
              <a:t>The device driver queries the CSR to determine if the device is idle; if busy, it will wait to become idle</a:t>
            </a:r>
            <a:endParaRPr lang="en-IN" spc="-4" dirty="0">
              <a:solidFill>
                <a:prstClr val="black"/>
              </a:solidFill>
              <a:latin typeface="Calibri" panose="020F0502020204030204"/>
              <a:ea typeface="Arial" panose="020B0604020202020204" pitchFamily="34" charset="0"/>
            </a:endParaRPr>
          </a:p>
          <a:p>
            <a:pPr marL="612000" lvl="1" indent="-257175" defTabSz="685800">
              <a:buSzPts val="1100"/>
              <a:buFont typeface="Wingdings" panose="05000000000000000000" pitchFamily="2" charset="2"/>
              <a:buChar char="Ø"/>
              <a:tabLst>
                <a:tab pos="474821" algn="l"/>
              </a:tabLst>
            </a:pPr>
            <a:r>
              <a:rPr lang="en-US" spc="-4" dirty="0">
                <a:solidFill>
                  <a:prstClr val="black"/>
                </a:solidFill>
                <a:latin typeface="Calibri" panose="020F0502020204030204"/>
                <a:ea typeface="Arial" panose="020B0604020202020204" pitchFamily="34" charset="0"/>
              </a:rPr>
              <a:t>The device driver copies data from user space memory to the controller’s data</a:t>
            </a:r>
            <a:r>
              <a:rPr lang="en-US" spc="-116" dirty="0">
                <a:solidFill>
                  <a:prstClr val="black"/>
                </a:solidFill>
                <a:latin typeface="Calibri" panose="020F0502020204030204"/>
                <a:ea typeface="Arial" panose="020B0604020202020204" pitchFamily="34" charset="0"/>
              </a:rPr>
              <a:t> </a:t>
            </a:r>
            <a:r>
              <a:rPr lang="en-US" spc="-4" dirty="0" smtClean="0">
                <a:solidFill>
                  <a:prstClr val="black"/>
                </a:solidFill>
                <a:latin typeface="Calibri" panose="020F0502020204030204"/>
                <a:ea typeface="Arial" panose="020B0604020202020204" pitchFamily="34" charset="0"/>
              </a:rPr>
              <a:t>register(s</a:t>
            </a:r>
            <a:r>
              <a:rPr lang="en-US" spc="-4" dirty="0">
                <a:solidFill>
                  <a:prstClr val="black"/>
                </a:solidFill>
                <a:latin typeface="Calibri" panose="020F0502020204030204"/>
                <a:ea typeface="Arial" panose="020B0604020202020204" pitchFamily="34" charset="0"/>
              </a:rPr>
              <a:t>)</a:t>
            </a:r>
            <a:endParaRPr lang="en-IN" spc="-4" dirty="0">
              <a:solidFill>
                <a:prstClr val="black"/>
              </a:solidFill>
              <a:latin typeface="Calibri" panose="020F0502020204030204"/>
              <a:ea typeface="Arial" panose="020B0604020202020204" pitchFamily="34" charset="0"/>
            </a:endParaRPr>
          </a:p>
          <a:p>
            <a:pPr marL="612000" lvl="1" indent="-257175" defTabSz="685800">
              <a:buSzPts val="1100"/>
              <a:buFont typeface="Wingdings" panose="05000000000000000000" pitchFamily="2" charset="2"/>
              <a:buChar char="Ø"/>
              <a:tabLst>
                <a:tab pos="474821" algn="l"/>
              </a:tabLst>
            </a:pPr>
            <a:r>
              <a:rPr lang="en-US" spc="-4" dirty="0">
                <a:solidFill>
                  <a:prstClr val="black"/>
                </a:solidFill>
                <a:latin typeface="Calibri" panose="020F0502020204030204"/>
                <a:ea typeface="Arial" panose="020B0604020202020204" pitchFamily="34" charset="0"/>
              </a:rPr>
              <a:t>The driver stores an output command into the command register, thus starting the</a:t>
            </a:r>
            <a:r>
              <a:rPr lang="en-US" spc="-135"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device</a:t>
            </a:r>
            <a:endParaRPr lang="en-IN" spc="-4" dirty="0">
              <a:solidFill>
                <a:prstClr val="black"/>
              </a:solidFill>
              <a:latin typeface="Calibri" panose="020F0502020204030204"/>
              <a:ea typeface="Arial" panose="020B0604020202020204" pitchFamily="34" charset="0"/>
            </a:endParaRPr>
          </a:p>
          <a:p>
            <a:pPr marL="612000" lvl="1" indent="-257175" defTabSz="685800">
              <a:buSzPts val="1100"/>
              <a:buFont typeface="Wingdings" panose="05000000000000000000" pitchFamily="2" charset="2"/>
              <a:buChar char="Ø"/>
              <a:tabLst>
                <a:tab pos="474821" algn="l"/>
              </a:tabLst>
            </a:pPr>
            <a:r>
              <a:rPr lang="en-US" spc="-4" dirty="0">
                <a:solidFill>
                  <a:prstClr val="black"/>
                </a:solidFill>
                <a:latin typeface="Calibri" panose="020F0502020204030204"/>
                <a:ea typeface="Arial" panose="020B0604020202020204" pitchFamily="34" charset="0"/>
              </a:rPr>
              <a:t>The driver repeatedly reads the CSR to determine when the device completed its</a:t>
            </a:r>
            <a:r>
              <a:rPr lang="en-US" spc="-41" dirty="0">
                <a:solidFill>
                  <a:prstClr val="black"/>
                </a:solidFill>
                <a:latin typeface="Calibri" panose="020F0502020204030204"/>
                <a:ea typeface="Arial" panose="020B0604020202020204" pitchFamily="34" charset="0"/>
              </a:rPr>
              <a:t> </a:t>
            </a:r>
            <a:r>
              <a:rPr lang="en-US" spc="-4" dirty="0">
                <a:solidFill>
                  <a:prstClr val="black"/>
                </a:solidFill>
                <a:latin typeface="Calibri" panose="020F0502020204030204"/>
                <a:ea typeface="Arial" panose="020B0604020202020204" pitchFamily="34" charset="0"/>
              </a:rPr>
              <a:t>operation.</a:t>
            </a:r>
            <a:endParaRPr lang="en-IN" spc="-4" dirty="0">
              <a:solidFill>
                <a:prstClr val="black"/>
              </a:solidFill>
              <a:latin typeface="Calibri" panose="020F0502020204030204"/>
              <a:ea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23022032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E459EDA7-07ED-4C6E-A4E8-020EA58F0048}"/>
              </a:ext>
            </a:extLst>
          </p:cNvPr>
          <p:cNvPicPr>
            <a:picLocks noChangeAspect="1"/>
          </p:cNvPicPr>
          <p:nvPr/>
        </p:nvPicPr>
        <p:blipFill>
          <a:blip r:embed="rId2"/>
          <a:stretch>
            <a:fillRect/>
          </a:stretch>
        </p:blipFill>
        <p:spPr>
          <a:xfrm>
            <a:off x="1310878" y="1971675"/>
            <a:ext cx="6650831" cy="3529013"/>
          </a:xfrm>
          <a:prstGeom prst="rect">
            <a:avLst/>
          </a:prstGeom>
        </p:spPr>
      </p:pic>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3967545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3341941"/>
          </a:xfrm>
          <a:prstGeom prst="rect">
            <a:avLst/>
          </a:prstGeom>
          <a:noFill/>
        </p:spPr>
        <p:txBody>
          <a:bodyPr wrap="square" rtlCol="0">
            <a:spAutoFit/>
          </a:bodyPr>
          <a:lstStyle/>
          <a:p>
            <a:pPr marL="257175" indent="-257175" algn="just" defTabSz="685800">
              <a:buFont typeface="Wingdings" panose="05000000000000000000" pitchFamily="2" charset="2"/>
              <a:buChar char="Ø"/>
              <a:defRPr/>
            </a:pPr>
            <a:r>
              <a:rPr lang="en-US" spc="-4" dirty="0" smtClean="0">
                <a:solidFill>
                  <a:prstClr val="black"/>
                </a:solidFill>
                <a:latin typeface="Calibri" panose="020F0502020204030204"/>
              </a:rPr>
              <a:t>In </a:t>
            </a:r>
            <a:r>
              <a:rPr lang="en-US" spc="-4" dirty="0">
                <a:solidFill>
                  <a:prstClr val="black"/>
                </a:solidFill>
                <a:latin typeface="Calibri" panose="020F0502020204030204"/>
              </a:rPr>
              <a:t>a multiprogramming system the wasted CPU time (in polled I/O) could be used by another process; because the CPU is used by other processes in addition to the one waiting for the I/O operation completion.</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This may be remedied by use of interrupts</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The reason for incorporating the interrupts into a computer hardware is to eliminate the need for a device driver to constantly poll the CSR</a:t>
            </a:r>
          </a:p>
          <a:p>
            <a:pPr marL="257175" indent="-257175" algn="just" defTabSz="685800">
              <a:buFont typeface="Wingdings" panose="05000000000000000000" pitchFamily="2" charset="2"/>
              <a:buChar char="Ø"/>
              <a:defRPr/>
            </a:pPr>
            <a:r>
              <a:rPr lang="en-US" spc="-4" dirty="0">
                <a:solidFill>
                  <a:prstClr val="black"/>
                </a:solidFill>
                <a:latin typeface="Calibri" panose="020F0502020204030204"/>
              </a:rPr>
              <a:t>Instead polling, the device controller “automatically” notifies the device driver when the operation has completed.</a:t>
            </a:r>
          </a:p>
          <a:p>
            <a:pPr algn="just" defTabSz="685800">
              <a:defRPr/>
            </a:pPr>
            <a:endParaRPr lang="en-IN" b="1" u="sng" dirty="0">
              <a:solidFill>
                <a:srgbClr val="4472C4"/>
              </a:solidFill>
              <a:latin typeface="Calibri" panose="020F0502020204030204"/>
            </a:endParaRPr>
          </a:p>
          <a:p>
            <a:pPr algn="just" defTabSz="685800">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861347"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Interrupt driven I/O</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5946568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452C5706-FF71-46F1-8620-21716F90AEAD}"/>
              </a:ext>
            </a:extLst>
          </p:cNvPr>
          <p:cNvPicPr>
            <a:picLocks noChangeAspect="1"/>
          </p:cNvPicPr>
          <p:nvPr/>
        </p:nvPicPr>
        <p:blipFill>
          <a:blip r:embed="rId2"/>
          <a:stretch>
            <a:fillRect/>
          </a:stretch>
        </p:blipFill>
        <p:spPr>
          <a:xfrm>
            <a:off x="1050132" y="1925241"/>
            <a:ext cx="7129462" cy="3436144"/>
          </a:xfrm>
          <a:prstGeom prst="rect">
            <a:avLst/>
          </a:prstGeom>
        </p:spPr>
      </p:pic>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405113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798" y="1124744"/>
            <a:ext cx="8229600" cy="1143000"/>
          </a:xfrm>
        </p:spPr>
        <p:txBody>
          <a:bodyPr>
            <a:normAutofit/>
          </a:bodyPr>
          <a:lstStyle/>
          <a:p>
            <a:r>
              <a:rPr lang="en-US" sz="3600" b="1" dirty="0">
                <a:solidFill>
                  <a:srgbClr val="00B050"/>
                </a:solidFill>
              </a:rPr>
              <a:t>MEMORY MANAGEMENT</a:t>
            </a:r>
            <a:endParaRPr lang="en-US" sz="3600" dirty="0">
              <a:solidFill>
                <a:srgbClr val="00B050"/>
              </a:solidFill>
            </a:endParaRPr>
          </a:p>
        </p:txBody>
      </p:sp>
      <p:sp>
        <p:nvSpPr>
          <p:cNvPr id="3" name="Content Placeholder 2"/>
          <p:cNvSpPr>
            <a:spLocks noGrp="1"/>
          </p:cNvSpPr>
          <p:nvPr>
            <p:ph idx="1"/>
          </p:nvPr>
        </p:nvSpPr>
        <p:spPr>
          <a:xfrm>
            <a:off x="395536" y="2060848"/>
            <a:ext cx="8424936" cy="4248472"/>
          </a:xfrm>
        </p:spPr>
        <p:txBody>
          <a:bodyPr>
            <a:normAutofit fontScale="77500" lnSpcReduction="20000"/>
          </a:bodyPr>
          <a:lstStyle/>
          <a:p>
            <a:pPr lvl="0" algn="just"/>
            <a:r>
              <a:rPr lang="en-US" dirty="0"/>
              <a:t>Memory management refers to management of Primary Memory or Main Memory. Main memory is a large array of words or bytes where each word or byte has its own address.</a:t>
            </a:r>
          </a:p>
          <a:p>
            <a:pPr lvl="0" algn="just"/>
            <a:r>
              <a:rPr lang="en-US" dirty="0"/>
              <a:t>Main memory provides a fast storage that can be accessed directly by the CPU.</a:t>
            </a:r>
          </a:p>
          <a:p>
            <a:pPr algn="just"/>
            <a:r>
              <a:rPr lang="en-US" b="1" dirty="0">
                <a:solidFill>
                  <a:schemeClr val="accent6">
                    <a:lumMod val="75000"/>
                  </a:schemeClr>
                </a:solidFill>
              </a:rPr>
              <a:t>ACTIVITIES</a:t>
            </a:r>
          </a:p>
          <a:p>
            <a:pPr lvl="1" algn="just"/>
            <a:r>
              <a:rPr lang="en-US" dirty="0"/>
              <a:t>Keeps tracks of primary memory, i.e., what part of it are in use by whom, what part is not in use.</a:t>
            </a:r>
            <a:endParaRPr lang="en-US" sz="2400" dirty="0"/>
          </a:p>
          <a:p>
            <a:pPr lvl="1" algn="just"/>
            <a:r>
              <a:rPr lang="en-US" dirty="0"/>
              <a:t>In multiprogramming, the OS decides which process will get memory when and how much.</a:t>
            </a:r>
            <a:endParaRPr lang="en-US" sz="2400" dirty="0"/>
          </a:p>
          <a:p>
            <a:pPr lvl="1" algn="just"/>
            <a:r>
              <a:rPr lang="en-US" dirty="0"/>
              <a:t>Allocates the memory when a process requests it to do so.</a:t>
            </a:r>
            <a:endParaRPr lang="en-US" sz="2400" dirty="0"/>
          </a:p>
          <a:p>
            <a:pPr lvl="1" algn="just"/>
            <a:r>
              <a:rPr lang="en-US" dirty="0"/>
              <a:t>De-allocates the memory when a process no longer needs it or has been terminated</a:t>
            </a:r>
            <a:endParaRPr lang="en-US" b="1" dirty="0">
              <a:solidFill>
                <a:schemeClr val="accent6">
                  <a:lumMod val="75000"/>
                </a:schemeClr>
              </a:solidFill>
            </a:endParaRPr>
          </a:p>
        </p:txBody>
      </p:sp>
      <p:pic>
        <p:nvPicPr>
          <p:cNvPr id="5" name="Picture 4">
            <a:extLst>
              <a:ext uri="{FF2B5EF4-FFF2-40B4-BE49-F238E27FC236}">
                <a16:creationId xmlns:a16="http://schemas.microsoft.com/office/drawing/2014/main" xmlns="" id="{1ADD32AA-0C7B-DD4D-B581-EDA4F3E50339}"/>
              </a:ext>
            </a:extLst>
          </p:cNvPr>
          <p:cNvPicPr>
            <a:picLocks noChangeAspect="1"/>
          </p:cNvPicPr>
          <p:nvPr/>
        </p:nvPicPr>
        <p:blipFill>
          <a:blip r:embed="rId2"/>
          <a:stretch>
            <a:fillRect/>
          </a:stretch>
        </p:blipFill>
        <p:spPr>
          <a:xfrm>
            <a:off x="346691" y="211137"/>
            <a:ext cx="1193800" cy="939800"/>
          </a:xfrm>
          <a:prstGeom prst="rect">
            <a:avLst/>
          </a:prstGeom>
        </p:spPr>
      </p:pic>
    </p:spTree>
    <p:extLst>
      <p:ext uri="{BB962C8B-B14F-4D97-AF65-F5344CB8AC3E}">
        <p14:creationId xmlns:p14="http://schemas.microsoft.com/office/powerpoint/2010/main" val="93286274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9"/>
            <a:ext cx="8444733" cy="475219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Interrupt driven I/O</a:t>
            </a:r>
          </a:p>
          <a:p>
            <a:pPr marL="900113" lvl="2" indent="-214313" algn="just" defTabSz="685800">
              <a:buSzPts val="1100"/>
              <a:buFont typeface="Wingdings" panose="05000000000000000000" pitchFamily="2" charset="2"/>
              <a:buChar char="Ø"/>
              <a:tabLst>
                <a:tab pos="1343025" algn="l"/>
              </a:tabLst>
            </a:pPr>
            <a:r>
              <a:rPr lang="en-US" sz="1350" spc="-4" dirty="0">
                <a:solidFill>
                  <a:prstClr val="black"/>
                </a:solidFill>
                <a:latin typeface="Arial" panose="020B0604020202020204" pitchFamily="34" charset="0"/>
                <a:ea typeface="Arial" panose="020B0604020202020204" pitchFamily="34" charset="0"/>
              </a:rPr>
              <a:t>The application process requests a read</a:t>
            </a:r>
            <a:r>
              <a:rPr lang="en-US" sz="1350" spc="-30"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operation</a:t>
            </a:r>
            <a:endParaRPr lang="en-IN" sz="1350" spc="-4" dirty="0">
              <a:solidFill>
                <a:prstClr val="black"/>
              </a:solidFill>
              <a:latin typeface="Arial" panose="020B0604020202020204" pitchFamily="34" charset="0"/>
              <a:ea typeface="Arial" panose="020B0604020202020204" pitchFamily="34" charset="0"/>
            </a:endParaRPr>
          </a:p>
          <a:p>
            <a:pPr marL="900113" marR="512445" lvl="2" indent="-214313" algn="just" defTabSz="685800">
              <a:lnSpc>
                <a:spcPct val="151000"/>
              </a:lnSpc>
              <a:spcBef>
                <a:spcPts val="465"/>
              </a:spcBef>
              <a:buSzPts val="1100"/>
              <a:buFont typeface="Wingdings" panose="05000000000000000000" pitchFamily="2" charset="2"/>
              <a:buChar char="Ø"/>
              <a:tabLst>
                <a:tab pos="1371600" algn="l"/>
              </a:tabLst>
            </a:pPr>
            <a:r>
              <a:rPr lang="en-US" sz="1350" b="1" spc="-4" dirty="0">
                <a:solidFill>
                  <a:prstClr val="black"/>
                </a:solidFill>
                <a:latin typeface="Arial" panose="020B0604020202020204" pitchFamily="34" charset="0"/>
                <a:ea typeface="Arial" panose="020B0604020202020204" pitchFamily="34" charset="0"/>
              </a:rPr>
              <a:t>T</a:t>
            </a:r>
            <a:r>
              <a:rPr lang="en-US" sz="1350" spc="-4" dirty="0">
                <a:solidFill>
                  <a:prstClr val="black"/>
                </a:solidFill>
                <a:latin typeface="Arial" panose="020B0604020202020204" pitchFamily="34" charset="0"/>
                <a:ea typeface="Arial" panose="020B0604020202020204" pitchFamily="34" charset="0"/>
              </a:rPr>
              <a:t>he device driver queries the CSR to find out if the device is idle; if busy, then it waits until the device becomes</a:t>
            </a:r>
            <a:r>
              <a:rPr lang="en-US" sz="1350" spc="-8"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idle</a:t>
            </a:r>
            <a:endParaRPr lang="en-IN" sz="1350" spc="-4" dirty="0">
              <a:solidFill>
                <a:prstClr val="black"/>
              </a:solidFill>
              <a:latin typeface="Arial" panose="020B0604020202020204" pitchFamily="34" charset="0"/>
              <a:ea typeface="Arial" panose="020B0604020202020204" pitchFamily="34" charset="0"/>
            </a:endParaRPr>
          </a:p>
          <a:p>
            <a:pPr marL="900113" marR="512445" lvl="2" indent="-214313" algn="just" defTabSz="685800">
              <a:lnSpc>
                <a:spcPct val="150000"/>
              </a:lnSpc>
              <a:buSzPts val="1100"/>
              <a:buFont typeface="Wingdings" panose="05000000000000000000" pitchFamily="2" charset="2"/>
              <a:buChar char="Ø"/>
              <a:tabLst>
                <a:tab pos="1371600" algn="l"/>
              </a:tabLst>
            </a:pPr>
            <a:r>
              <a:rPr lang="en-US" sz="1350" b="1" spc="-4" dirty="0">
                <a:solidFill>
                  <a:prstClr val="black"/>
                </a:solidFill>
                <a:latin typeface="Arial" panose="020B0604020202020204" pitchFamily="34" charset="0"/>
                <a:ea typeface="Arial" panose="020B0604020202020204" pitchFamily="34" charset="0"/>
              </a:rPr>
              <a:t>T</a:t>
            </a:r>
            <a:r>
              <a:rPr lang="en-US" sz="1350" spc="-4" dirty="0">
                <a:solidFill>
                  <a:prstClr val="black"/>
                </a:solidFill>
                <a:latin typeface="Arial" panose="020B0604020202020204" pitchFamily="34" charset="0"/>
                <a:ea typeface="Arial" panose="020B0604020202020204" pitchFamily="34" charset="0"/>
              </a:rPr>
              <a:t>he driver stores an input command into the controller’s command register, thus starting the</a:t>
            </a:r>
            <a:r>
              <a:rPr lang="en-US" sz="1350" spc="8"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device</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50000"/>
              </a:lnSpc>
              <a:buSzPts val="1100"/>
              <a:buFont typeface="Wingdings" panose="05000000000000000000" pitchFamily="2" charset="2"/>
              <a:buChar char="Ø"/>
              <a:tabLst>
                <a:tab pos="1369695" algn="l"/>
              </a:tabLst>
            </a:pPr>
            <a:r>
              <a:rPr lang="en-US" sz="1350" spc="-4" dirty="0">
                <a:solidFill>
                  <a:prstClr val="black"/>
                </a:solidFill>
                <a:latin typeface="Arial" panose="020B0604020202020204" pitchFamily="34" charset="0"/>
                <a:ea typeface="Arial" panose="020B0604020202020204" pitchFamily="34" charset="0"/>
              </a:rPr>
              <a:t>When this part of the device driver completes its work, it saves information regarding the operation it began in the device status table; this table contains an entry for each device in system; the information written into this table contains the return address of the original call and any special parameters for the I/O operation; the CPU, after doing this, can be used by other program, so the device manager invokes the scheduler part of the process manager. It then</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terminates</a:t>
            </a:r>
            <a:endParaRPr lang="en-IN" sz="1350" spc="-4" dirty="0">
              <a:solidFill>
                <a:prstClr val="black"/>
              </a:solidFill>
              <a:latin typeface="Arial" panose="020B0604020202020204" pitchFamily="34" charset="0"/>
              <a:ea typeface="Arial" panose="020B0604020202020204" pitchFamily="34" charset="0"/>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2"/>
          <a:stretch>
            <a:fillRect/>
          </a:stretch>
        </p:blipFill>
        <p:spPr>
          <a:xfrm>
            <a:off x="99644" y="193348"/>
            <a:ext cx="1188823" cy="938865"/>
          </a:xfrm>
          <a:prstGeom prst="rect">
            <a:avLst/>
          </a:prstGeom>
        </p:spPr>
      </p:pic>
      <p:sp>
        <p:nvSpPr>
          <p:cNvPr id="5" name="Title 1"/>
          <p:cNvSpPr txBox="1">
            <a:spLocks/>
          </p:cNvSpPr>
          <p:nvPr/>
        </p:nvSpPr>
        <p:spPr>
          <a:xfrm>
            <a:off x="1619671" y="0"/>
            <a:ext cx="7128375"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Interrupt driven I/O</a:t>
            </a:r>
            <a:endParaRPr lang="en-IN" b="1" dirty="0"/>
          </a:p>
        </p:txBody>
      </p:sp>
    </p:spTree>
    <p:extLst>
      <p:ext uri="{BB962C8B-B14F-4D97-AF65-F5344CB8AC3E}">
        <p14:creationId xmlns:p14="http://schemas.microsoft.com/office/powerpoint/2010/main" val="33379751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4489049"/>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Interrupt driven I/O</a:t>
            </a:r>
          </a:p>
          <a:p>
            <a:pPr marL="900113" marR="511969" lvl="2" indent="-214313" algn="just" defTabSz="685800">
              <a:lnSpc>
                <a:spcPct val="150000"/>
              </a:lnSpc>
              <a:spcBef>
                <a:spcPts val="139"/>
              </a:spcBef>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device completes the operation and interrupts the CPU, therefore causing an </a:t>
            </a:r>
            <a:r>
              <a:rPr lang="en-US" sz="1350" i="1" spc="-4" dirty="0">
                <a:solidFill>
                  <a:prstClr val="black"/>
                </a:solidFill>
                <a:latin typeface="Arial" panose="020B0604020202020204" pitchFamily="34" charset="0"/>
                <a:ea typeface="Arial" panose="020B0604020202020204" pitchFamily="34" charset="0"/>
              </a:rPr>
              <a:t>interrupt handler </a:t>
            </a:r>
            <a:r>
              <a:rPr lang="en-US" sz="1350" spc="-4" dirty="0">
                <a:solidFill>
                  <a:prstClr val="black"/>
                </a:solidFill>
                <a:latin typeface="Arial" panose="020B0604020202020204" pitchFamily="34" charset="0"/>
                <a:ea typeface="Arial" panose="020B0604020202020204" pitchFamily="34" charset="0"/>
              </a:rPr>
              <a:t>to</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run</a:t>
            </a:r>
            <a:endParaRPr lang="en-IN" sz="1350" spc="-4" dirty="0">
              <a:solidFill>
                <a:prstClr val="black"/>
              </a:solidFill>
              <a:latin typeface="Arial" panose="020B0604020202020204" pitchFamily="34" charset="0"/>
              <a:ea typeface="Arial" panose="020B0604020202020204" pitchFamily="34" charset="0"/>
            </a:endParaRPr>
          </a:p>
          <a:p>
            <a:pPr marL="900113" marR="512921" lvl="2" indent="-214313" algn="just" defTabSz="685800">
              <a:lnSpc>
                <a:spcPct val="150000"/>
              </a:lnSpc>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interrupt handler determines which device caused the interrupt; it then branches to the </a:t>
            </a:r>
            <a:r>
              <a:rPr lang="en-US" sz="1350" i="1" spc="-4" dirty="0">
                <a:solidFill>
                  <a:prstClr val="black"/>
                </a:solidFill>
                <a:latin typeface="Arial" panose="020B0604020202020204" pitchFamily="34" charset="0"/>
                <a:ea typeface="Arial" panose="020B0604020202020204" pitchFamily="34" charset="0"/>
              </a:rPr>
              <a:t>device handler </a:t>
            </a:r>
            <a:r>
              <a:rPr lang="en-US" sz="1350" spc="-4" dirty="0">
                <a:solidFill>
                  <a:prstClr val="black"/>
                </a:solidFill>
                <a:latin typeface="Arial" panose="020B0604020202020204" pitchFamily="34" charset="0"/>
                <a:ea typeface="Arial" panose="020B0604020202020204" pitchFamily="34" charset="0"/>
              </a:rPr>
              <a:t>for that</a:t>
            </a:r>
            <a:r>
              <a:rPr lang="en-US" sz="1350" spc="-30"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device</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50000"/>
              </a:lnSpc>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device driver retrieves the pending I/O status information from the device status table</a:t>
            </a:r>
            <a:endParaRPr lang="en-IN" sz="1350" spc="-4" dirty="0">
              <a:solidFill>
                <a:prstClr val="black"/>
              </a:solidFill>
              <a:latin typeface="Arial" panose="020B0604020202020204" pitchFamily="34" charset="0"/>
              <a:ea typeface="Arial" panose="020B0604020202020204" pitchFamily="34" charset="0"/>
            </a:endParaRPr>
          </a:p>
          <a:p>
            <a:pPr marL="900113" marR="512445" lvl="2" indent="-214313" algn="just" defTabSz="685800">
              <a:lnSpc>
                <a:spcPct val="150000"/>
              </a:lnSpc>
              <a:buSzPts val="1100"/>
              <a:buFont typeface="Wingdings" panose="05000000000000000000" pitchFamily="2" charset="2"/>
              <a:buChar char="Ø"/>
              <a:tabLst>
                <a:tab pos="1343025" algn="l"/>
              </a:tabLst>
            </a:pPr>
            <a:r>
              <a:rPr lang="en-US" sz="1350" b="1" spc="-4" dirty="0">
                <a:solidFill>
                  <a:prstClr val="black"/>
                </a:solidFill>
                <a:latin typeface="Arial" panose="020B0604020202020204" pitchFamily="34" charset="0"/>
                <a:ea typeface="Arial" panose="020B0604020202020204" pitchFamily="34" charset="0"/>
              </a:rPr>
              <a:t>(</a:t>
            </a:r>
            <a:r>
              <a:rPr lang="en-US" sz="1350" b="1" spc="-4" dirty="0" err="1">
                <a:solidFill>
                  <a:prstClr val="black"/>
                </a:solidFill>
                <a:latin typeface="Arial" panose="020B0604020202020204" pitchFamily="34" charset="0"/>
                <a:ea typeface="Arial" panose="020B0604020202020204" pitchFamily="34" charset="0"/>
              </a:rPr>
              <a:t>a,b</a:t>
            </a:r>
            <a:r>
              <a:rPr lang="en-US" sz="1350" b="1" spc="-4" dirty="0">
                <a:solidFill>
                  <a:prstClr val="black"/>
                </a:solidFill>
                <a:latin typeface="Arial" panose="020B0604020202020204" pitchFamily="34" charset="0"/>
                <a:ea typeface="Arial" panose="020B0604020202020204" pitchFamily="34" charset="0"/>
              </a:rPr>
              <a:t>) T</a:t>
            </a:r>
            <a:r>
              <a:rPr lang="en-US" sz="1350" spc="-4" dirty="0">
                <a:solidFill>
                  <a:prstClr val="black"/>
                </a:solidFill>
                <a:latin typeface="Arial" panose="020B0604020202020204" pitchFamily="34" charset="0"/>
                <a:ea typeface="Arial" panose="020B0604020202020204" pitchFamily="34" charset="0"/>
              </a:rPr>
              <a:t>he device driver copies the content of the controller’s data register(s) into the user process’s</a:t>
            </a:r>
            <a:r>
              <a:rPr lang="en-US" sz="1350" spc="-15"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space</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50000"/>
              </a:lnSpc>
              <a:buSzPts val="1100"/>
              <a:buFont typeface="Wingdings" panose="05000000000000000000" pitchFamily="2" charset="2"/>
              <a:buChar char="Ø"/>
              <a:tabLst>
                <a:tab pos="1371600" algn="l"/>
              </a:tabLst>
            </a:pPr>
            <a:r>
              <a:rPr lang="en-US" sz="1350" spc="-4" dirty="0">
                <a:solidFill>
                  <a:prstClr val="black"/>
                </a:solidFill>
                <a:latin typeface="Arial" panose="020B0604020202020204" pitchFamily="34" charset="0"/>
                <a:ea typeface="Arial" panose="020B0604020202020204" pitchFamily="34" charset="0"/>
              </a:rPr>
              <a:t>The device handler returns the control to the application process (knowing the return address from the device status table). Same sequence (or similar) of operations will be accomplished for an output</a:t>
            </a:r>
            <a:r>
              <a:rPr lang="en-US" sz="1350" spc="-19"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operation.</a:t>
            </a:r>
            <a:endParaRPr lang="en-IN" sz="1350" spc="-4" dirty="0">
              <a:solidFill>
                <a:prstClr val="black"/>
              </a:solidFill>
              <a:latin typeface="Arial" panose="020B0604020202020204" pitchFamily="34" charset="0"/>
              <a:ea typeface="Arial" panose="020B0604020202020204" pitchFamily="34" charset="0"/>
            </a:endParaRP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
        <p:nvSpPr>
          <p:cNvPr id="5" name="Title 1"/>
          <p:cNvSpPr txBox="1">
            <a:spLocks/>
          </p:cNvSpPr>
          <p:nvPr/>
        </p:nvSpPr>
        <p:spPr>
          <a:xfrm>
            <a:off x="1440343" y="0"/>
            <a:ext cx="7307704"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Interrupt driven I/O</a:t>
            </a:r>
            <a:endParaRPr lang="en-IN" b="1" dirty="0"/>
          </a:p>
        </p:txBody>
      </p:sp>
    </p:spTree>
    <p:extLst>
      <p:ext uri="{BB962C8B-B14F-4D97-AF65-F5344CB8AC3E}">
        <p14:creationId xmlns:p14="http://schemas.microsoft.com/office/powerpoint/2010/main" val="28896262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3973524"/>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Buffering</a:t>
            </a:r>
          </a:p>
          <a:p>
            <a:pPr marL="142399" marR="512445" indent="342900" defTabSz="685800">
              <a:lnSpc>
                <a:spcPct val="150000"/>
              </a:lnSpc>
              <a:spcBef>
                <a:spcPts val="608"/>
              </a:spcBef>
            </a:pPr>
            <a:r>
              <a:rPr lang="en-US" sz="1350" dirty="0">
                <a:solidFill>
                  <a:prstClr val="black"/>
                </a:solidFill>
                <a:latin typeface="Arial" panose="020B0604020202020204" pitchFamily="34" charset="0"/>
                <a:ea typeface="Arial" panose="020B0604020202020204" pitchFamily="34" charset="0"/>
              </a:rPr>
              <a:t>Buffering is a technique by which a device manager keeps the slower I/O devices busy when a process is not requiring I/O operations.</a:t>
            </a:r>
          </a:p>
          <a:p>
            <a:pPr marL="142399" marR="512445" indent="342900" defTabSz="685800">
              <a:lnSpc>
                <a:spcPct val="150000"/>
              </a:lnSpc>
              <a:spcBef>
                <a:spcPts val="608"/>
              </a:spcBef>
            </a:pPr>
            <a:r>
              <a:rPr lang="en-US" sz="1350" dirty="0">
                <a:solidFill>
                  <a:prstClr val="black"/>
                </a:solidFill>
                <a:latin typeface="Roboto"/>
              </a:rPr>
              <a:t>A buffer is a memory area that stores data being transferred between two devices or between a device and an application.</a:t>
            </a:r>
            <a:endParaRPr lang="en-IN" sz="1350" dirty="0">
              <a:solidFill>
                <a:prstClr val="black"/>
              </a:solidFill>
              <a:latin typeface="Arial" panose="020B0604020202020204" pitchFamily="34" charset="0"/>
              <a:ea typeface="Arial" panose="020B0604020202020204" pitchFamily="34" charset="0"/>
            </a:endParaRPr>
          </a:p>
          <a:p>
            <a:pPr marL="557213" marR="511969" lvl="1" indent="-214313" defTabSz="685800">
              <a:lnSpc>
                <a:spcPct val="146000"/>
              </a:lnSpc>
              <a:buSzPts val="1100"/>
              <a:buFont typeface="Symbol" panose="05050102010706020507" pitchFamily="18" charset="2"/>
              <a:buChar char=""/>
              <a:tabLst>
                <a:tab pos="485299" algn="l"/>
                <a:tab pos="485775" algn="l"/>
              </a:tabLst>
            </a:pPr>
            <a:r>
              <a:rPr lang="en-US" sz="1350" b="1" dirty="0">
                <a:solidFill>
                  <a:prstClr val="black"/>
                </a:solidFill>
                <a:latin typeface="Arial" panose="020B0604020202020204" pitchFamily="34" charset="0"/>
                <a:ea typeface="Symbol" panose="05050102010706020507" pitchFamily="18" charset="2"/>
                <a:cs typeface="Symbol" panose="05050102010706020507" pitchFamily="18" charset="2"/>
              </a:rPr>
              <a:t>Input buffering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is the process of reading the data into the primary memory before the process requests</a:t>
            </a:r>
            <a:r>
              <a:rPr lang="en-US" sz="1350" spc="-8" dirty="0">
                <a:solidFill>
                  <a:prstClr val="black"/>
                </a:solidFill>
                <a:latin typeface="Arial" panose="020B0604020202020204" pitchFamily="34" charset="0"/>
                <a:ea typeface="Symbol" panose="05050102010706020507" pitchFamily="18" charset="2"/>
                <a:cs typeface="Symbol" panose="05050102010706020507" pitchFamily="18" charset="2"/>
              </a:rPr>
              <a:t>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it.</a:t>
            </a: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557213" marR="511969" lvl="1" indent="-214313" defTabSz="685800">
              <a:lnSpc>
                <a:spcPct val="146000"/>
              </a:lnSpc>
              <a:buSzPts val="1100"/>
              <a:buFont typeface="Symbol" panose="05050102010706020507" pitchFamily="18" charset="2"/>
              <a:buChar char=""/>
              <a:tabLst>
                <a:tab pos="485299" algn="l"/>
                <a:tab pos="485775" algn="l"/>
              </a:tabLst>
            </a:pPr>
            <a:r>
              <a:rPr lang="en-US" sz="1350" b="1" dirty="0">
                <a:solidFill>
                  <a:prstClr val="black"/>
                </a:solidFill>
                <a:latin typeface="Arial" panose="020B0604020202020204" pitchFamily="34" charset="0"/>
                <a:ea typeface="Symbol" panose="05050102010706020507" pitchFamily="18" charset="2"/>
                <a:cs typeface="Symbol" panose="05050102010706020507" pitchFamily="18" charset="2"/>
              </a:rPr>
              <a:t>Output buffering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is the process of saving the data in the memory and then writing it to the device while the process continues its</a:t>
            </a:r>
            <a:r>
              <a:rPr lang="en-US" sz="1350" spc="8" dirty="0">
                <a:solidFill>
                  <a:prstClr val="black"/>
                </a:solidFill>
                <a:latin typeface="Arial" panose="020B0604020202020204" pitchFamily="34" charset="0"/>
                <a:ea typeface="Symbol" panose="05050102010706020507" pitchFamily="18" charset="2"/>
                <a:cs typeface="Symbol" panose="05050102010706020507" pitchFamily="18" charset="2"/>
              </a:rPr>
              <a:t>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execution.</a:t>
            </a: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Buffering</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0345106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4226157"/>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Hardware level buffering</a:t>
            </a:r>
          </a:p>
          <a:p>
            <a:pPr marL="142399" marR="512445" defTabSz="685800">
              <a:lnSpc>
                <a:spcPct val="150000"/>
              </a:lnSpc>
              <a:spcBef>
                <a:spcPts val="608"/>
              </a:spcBef>
              <a:defRPr/>
            </a:pPr>
            <a:r>
              <a:rPr lang="en-US" sz="1350" dirty="0">
                <a:solidFill>
                  <a:prstClr val="black"/>
                </a:solidFill>
                <a:latin typeface="Arial" panose="020B0604020202020204" pitchFamily="34" charset="0"/>
              </a:rPr>
              <a:t>Consider a simple character device controller that reads a single byte form a modem for each input operation.</a:t>
            </a:r>
          </a:p>
          <a:p>
            <a:pPr marL="485299" marR="512445" lvl="1" indent="342900" algn="just" defTabSz="685800">
              <a:lnSpc>
                <a:spcPct val="150000"/>
              </a:lnSpc>
              <a:spcBef>
                <a:spcPts val="608"/>
              </a:spcBef>
              <a:buFont typeface="Wingdings" panose="05000000000000000000" pitchFamily="2" charset="2"/>
              <a:buChar char="Ø"/>
              <a:defRPr/>
            </a:pPr>
            <a:r>
              <a:rPr lang="en-US" sz="1350" dirty="0">
                <a:solidFill>
                  <a:prstClr val="black"/>
                </a:solidFill>
                <a:latin typeface="Arial" panose="020B0604020202020204" pitchFamily="34" charset="0"/>
              </a:rPr>
              <a:t> Normal operation: read occurs, the driver passes a read command to the controller; the</a:t>
            </a:r>
          </a:p>
          <a:p>
            <a:pPr marL="485299" marR="512445" lvl="1" algn="just" defTabSz="685800">
              <a:lnSpc>
                <a:spcPct val="150000"/>
              </a:lnSpc>
              <a:spcBef>
                <a:spcPts val="608"/>
              </a:spcBef>
              <a:defRPr/>
            </a:pPr>
            <a:r>
              <a:rPr lang="en-US" sz="1350" dirty="0">
                <a:solidFill>
                  <a:prstClr val="black"/>
                </a:solidFill>
                <a:latin typeface="Arial" panose="020B0604020202020204" pitchFamily="34" charset="0"/>
              </a:rPr>
              <a:t>        controller instructs the device to put the next character into one-byte data controller’s</a:t>
            </a:r>
          </a:p>
          <a:p>
            <a:pPr marL="485299" marR="512445" lvl="1" algn="just" defTabSz="685800">
              <a:lnSpc>
                <a:spcPct val="150000"/>
              </a:lnSpc>
              <a:spcBef>
                <a:spcPts val="608"/>
              </a:spcBef>
              <a:defRPr/>
            </a:pPr>
            <a:r>
              <a:rPr lang="en-US" sz="1350" dirty="0">
                <a:solidFill>
                  <a:prstClr val="black"/>
                </a:solidFill>
                <a:latin typeface="Arial" panose="020B0604020202020204" pitchFamily="34" charset="0"/>
              </a:rPr>
              <a:t>         register; the process calling for byte waits for the operation to complete and then retrieves</a:t>
            </a:r>
          </a:p>
          <a:p>
            <a:pPr marL="485299" marR="512445" lvl="1" algn="just" defTabSz="685800">
              <a:lnSpc>
                <a:spcPct val="150000"/>
              </a:lnSpc>
              <a:spcBef>
                <a:spcPts val="608"/>
              </a:spcBef>
              <a:defRPr/>
            </a:pPr>
            <a:r>
              <a:rPr lang="en-US" sz="1350" dirty="0">
                <a:solidFill>
                  <a:prstClr val="black"/>
                </a:solidFill>
                <a:latin typeface="Arial" panose="020B0604020202020204" pitchFamily="34" charset="0"/>
              </a:rPr>
              <a:t>       the character from the data register </a:t>
            </a:r>
          </a:p>
          <a:p>
            <a:pPr marL="142399" marR="512445" defTabSz="685800">
              <a:lnSpc>
                <a:spcPct val="150000"/>
              </a:lnSpc>
              <a:spcBef>
                <a:spcPts val="608"/>
              </a:spcBef>
              <a:defRPr/>
            </a:pPr>
            <a:r>
              <a:rPr lang="en-US" sz="1350" dirty="0">
                <a:solidFill>
                  <a:prstClr val="black"/>
                </a:solidFill>
                <a:latin typeface="Arial" panose="020B0604020202020204" pitchFamily="34" charset="0"/>
              </a:rPr>
              <a:t>Add a hardware buffer to the controller to decrease the amount of time the process has to wait</a:t>
            </a:r>
          </a:p>
          <a:p>
            <a:pPr marL="485299" marR="512445" lvl="1" indent="342900" defTabSz="685800">
              <a:lnSpc>
                <a:spcPct val="150000"/>
              </a:lnSpc>
              <a:spcBef>
                <a:spcPts val="608"/>
              </a:spcBef>
              <a:buFont typeface="Wingdings" panose="05000000000000000000" pitchFamily="2" charset="2"/>
              <a:buChar char="Ø"/>
              <a:defRPr/>
            </a:pPr>
            <a:r>
              <a:rPr lang="en-US" sz="1350" dirty="0">
                <a:solidFill>
                  <a:prstClr val="black"/>
                </a:solidFill>
                <a:latin typeface="Arial" panose="020B0604020202020204" pitchFamily="34" charset="0"/>
              </a:rPr>
              <a:t>Buffered operation: the next character to be read by the process has already been</a:t>
            </a:r>
          </a:p>
          <a:p>
            <a:pPr marL="485299" marR="512445" lvl="1" defTabSz="685800">
              <a:lnSpc>
                <a:spcPct val="150000"/>
              </a:lnSpc>
              <a:spcBef>
                <a:spcPts val="608"/>
              </a:spcBef>
              <a:defRPr/>
            </a:pPr>
            <a:r>
              <a:rPr lang="en-US" sz="1350" dirty="0">
                <a:solidFill>
                  <a:prstClr val="black"/>
                </a:solidFill>
                <a:latin typeface="Arial" panose="020B0604020202020204" pitchFamily="34" charset="0"/>
              </a:rPr>
              <a:t>       placed into the data register, even the process has not yet called for the read operation </a:t>
            </a:r>
            <a:endParaRPr lang="en-IN" sz="1350" dirty="0">
              <a:solidFill>
                <a:prstClr val="black"/>
              </a:solidFill>
              <a:latin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Buffering </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3596430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1359988"/>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Hardware level buffering</a:t>
            </a:r>
          </a:p>
          <a:p>
            <a:pPr algn="just" defTabSz="685800">
              <a:defRPr/>
            </a:pPr>
            <a:endParaRPr lang="en-IN" b="1" u="sng" dirty="0">
              <a:solidFill>
                <a:srgbClr val="4472C4"/>
              </a:solidFill>
              <a:latin typeface="Calibri" panose="020F0502020204030204"/>
            </a:endParaRP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pic>
        <p:nvPicPr>
          <p:cNvPr id="7" name="Picture 6">
            <a:extLst>
              <a:ext uri="{FF2B5EF4-FFF2-40B4-BE49-F238E27FC236}">
                <a16:creationId xmlns="" xmlns:a16="http://schemas.microsoft.com/office/drawing/2014/main" id="{C729C4C4-64B3-4C70-802A-A624C22B07FF}"/>
              </a:ext>
            </a:extLst>
          </p:cNvPr>
          <p:cNvPicPr>
            <a:picLocks noChangeAspect="1"/>
          </p:cNvPicPr>
          <p:nvPr/>
        </p:nvPicPr>
        <p:blipFill>
          <a:blip r:embed="rId2"/>
          <a:stretch>
            <a:fillRect/>
          </a:stretch>
        </p:blipFill>
        <p:spPr>
          <a:xfrm>
            <a:off x="1143001" y="2407444"/>
            <a:ext cx="6857999" cy="2993231"/>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Buffering</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40871530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9"/>
            <a:ext cx="8444733" cy="992579"/>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Driver level buffering </a:t>
            </a:r>
          </a:p>
          <a:p>
            <a:pPr algn="just" defTabSz="685800">
              <a:defRPr/>
            </a:pPr>
            <a:r>
              <a:rPr lang="en-US" sz="1350" dirty="0">
                <a:solidFill>
                  <a:prstClr val="black"/>
                </a:solidFill>
                <a:latin typeface="Arial" panose="020B0604020202020204" pitchFamily="34" charset="0"/>
              </a:rPr>
              <a:t>This is generally called double buffering. One buffer is for the driver to store the data while waiting for the higher layers to read it. The other buffer is to store data from the lower level module. This technique can be used for the block-oriented devices (buffers must be large enough to accommodate a block of data). </a:t>
            </a:r>
            <a:endParaRPr lang="en-IN" sz="1350" dirty="0">
              <a:solidFill>
                <a:prstClr val="black"/>
              </a:solidFill>
              <a:latin typeface="Arial" panose="020B0604020202020204" pitchFamily="34" charset="0"/>
            </a:endParaRPr>
          </a:p>
        </p:txBody>
      </p:sp>
      <p:pic>
        <p:nvPicPr>
          <p:cNvPr id="7" name="Picture 6">
            <a:extLst>
              <a:ext uri="{FF2B5EF4-FFF2-40B4-BE49-F238E27FC236}">
                <a16:creationId xmlns="" xmlns:a16="http://schemas.microsoft.com/office/drawing/2014/main" id="{8B27E0A5-4CE1-43CC-86FB-1BD5B57D6DFB}"/>
              </a:ext>
            </a:extLst>
          </p:cNvPr>
          <p:cNvPicPr>
            <a:picLocks noChangeAspect="1"/>
          </p:cNvPicPr>
          <p:nvPr/>
        </p:nvPicPr>
        <p:blipFill>
          <a:blip r:embed="rId2"/>
          <a:stretch>
            <a:fillRect/>
          </a:stretch>
        </p:blipFill>
        <p:spPr>
          <a:xfrm>
            <a:off x="2136639" y="2700509"/>
            <a:ext cx="4613548" cy="2642845"/>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Buffering</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8058702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1913985"/>
          </a:xfrm>
          <a:prstGeom prst="rect">
            <a:avLst/>
          </a:prstGeom>
          <a:noFill/>
        </p:spPr>
        <p:txBody>
          <a:bodyPr wrap="square" rtlCol="0">
            <a:spAutoFit/>
          </a:bodyPr>
          <a:lstStyle/>
          <a:p>
            <a:pPr algn="just" defTabSz="685800">
              <a:defRPr/>
            </a:pPr>
            <a:r>
              <a:rPr lang="en-US" b="1" u="sng" dirty="0">
                <a:solidFill>
                  <a:srgbClr val="4472C4"/>
                </a:solidFill>
                <a:latin typeface="Calibri" panose="020F0502020204030204"/>
              </a:rPr>
              <a:t>Driver level buffering</a:t>
            </a:r>
          </a:p>
          <a:p>
            <a:pPr algn="just" defTabSz="685800">
              <a:defRPr/>
            </a:pPr>
            <a:endParaRPr lang="en-IN" b="1" u="sng" dirty="0">
              <a:solidFill>
                <a:srgbClr val="4472C4"/>
              </a:solidFill>
              <a:latin typeface="Calibri" panose="020F0502020204030204"/>
            </a:endParaRPr>
          </a:p>
          <a:p>
            <a:pPr marL="557213" lvl="1" indent="-214313" algn="just" defTabSz="685800">
              <a:buFont typeface="Wingdings" panose="05000000000000000000" pitchFamily="2" charset="2"/>
              <a:buChar char="Ø"/>
              <a:defRPr/>
            </a:pPr>
            <a:r>
              <a:rPr lang="en-US" sz="1350" dirty="0">
                <a:solidFill>
                  <a:prstClr val="black"/>
                </a:solidFill>
                <a:latin typeface="Arial" panose="020B0604020202020204" pitchFamily="34" charset="0"/>
              </a:rPr>
              <a:t>The number of buffers is extended from two to n. The data producer  is writing into buffer </a:t>
            </a:r>
            <a:r>
              <a:rPr lang="en-US" sz="1350" dirty="0" err="1">
                <a:solidFill>
                  <a:prstClr val="black"/>
                </a:solidFill>
                <a:latin typeface="Arial" panose="020B0604020202020204" pitchFamily="34" charset="0"/>
              </a:rPr>
              <a:t>i</a:t>
            </a:r>
            <a:r>
              <a:rPr lang="en-US" sz="1350" dirty="0">
                <a:solidFill>
                  <a:prstClr val="black"/>
                </a:solidFill>
                <a:latin typeface="Arial" panose="020B0604020202020204" pitchFamily="34" charset="0"/>
              </a:rPr>
              <a:t> while the data consumer is reading from buffer j.</a:t>
            </a:r>
          </a:p>
          <a:p>
            <a:pPr marL="557213" lvl="1" indent="-214313" algn="just" defTabSz="685800">
              <a:buFont typeface="Wingdings" panose="05000000000000000000" pitchFamily="2" charset="2"/>
              <a:buChar char="Ø"/>
              <a:defRPr/>
            </a:pPr>
            <a:r>
              <a:rPr lang="en-US" sz="1350" dirty="0">
                <a:solidFill>
                  <a:prstClr val="black"/>
                </a:solidFill>
                <a:latin typeface="Arial" panose="020B0604020202020204" pitchFamily="34" charset="0"/>
              </a:rPr>
              <a:t>In this configuration buffers j+1 to n-1 and 0 to i-1 are full. This is known as circular buffering</a:t>
            </a:r>
          </a:p>
          <a:p>
            <a:pPr marL="342900" lvl="1" algn="just" defTabSz="685800">
              <a:defRPr/>
            </a:pPr>
            <a:r>
              <a:rPr lang="en-US" sz="1350" dirty="0">
                <a:solidFill>
                  <a:prstClr val="black"/>
                </a:solidFill>
                <a:latin typeface="Arial" panose="020B0604020202020204" pitchFamily="34" charset="0"/>
              </a:rPr>
              <a:t>    technique. </a:t>
            </a:r>
            <a:endParaRPr lang="en-IN" sz="1350" dirty="0">
              <a:solidFill>
                <a:prstClr val="black"/>
              </a:solidFill>
              <a:latin typeface="Arial" panose="020B0604020202020204" pitchFamily="34" charset="0"/>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pic>
        <p:nvPicPr>
          <p:cNvPr id="10" name="Picture 9">
            <a:extLst>
              <a:ext uri="{FF2B5EF4-FFF2-40B4-BE49-F238E27FC236}">
                <a16:creationId xmlns="" xmlns:a16="http://schemas.microsoft.com/office/drawing/2014/main" id="{31D19570-E95B-475C-84B5-5B02EE7CF723}"/>
              </a:ext>
            </a:extLst>
          </p:cNvPr>
          <p:cNvPicPr>
            <a:picLocks noChangeAspect="1"/>
          </p:cNvPicPr>
          <p:nvPr/>
        </p:nvPicPr>
        <p:blipFill>
          <a:blip r:embed="rId2"/>
          <a:stretch>
            <a:fillRect/>
          </a:stretch>
        </p:blipFill>
        <p:spPr>
          <a:xfrm>
            <a:off x="1758738" y="3346253"/>
            <a:ext cx="6368654" cy="2278260"/>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Buffering </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36560345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4640438"/>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Device driver</a:t>
            </a:r>
            <a:endParaRPr lang="en-US" b="1" u="sng" dirty="0">
              <a:solidFill>
                <a:srgbClr val="4472C4"/>
              </a:solidFill>
              <a:latin typeface="Calibri" panose="020F0502020204030204"/>
            </a:endParaRPr>
          </a:p>
          <a:p>
            <a:pPr marL="900113" marR="511969" lvl="2" indent="-214313" algn="just" defTabSz="685800">
              <a:lnSpc>
                <a:spcPct val="147000"/>
              </a:lnSpc>
              <a:spcBef>
                <a:spcPts val="604"/>
              </a:spcBef>
              <a:buSzPts val="1100"/>
              <a:buFont typeface="Wingdings" panose="05000000000000000000" pitchFamily="2" charset="2"/>
              <a:buChar char="Ø"/>
              <a:tabLst>
                <a:tab pos="828675" algn="l"/>
              </a:tabLst>
            </a:pP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It is a software program that controls a particular type of device attached to the computer. It provides an interface to the hardware devices without the requirement to know the precise information about the</a:t>
            </a:r>
            <a:r>
              <a:rPr lang="en-US" sz="1350" spc="-34" dirty="0">
                <a:solidFill>
                  <a:prstClr val="black"/>
                </a:solidFill>
                <a:latin typeface="Arial" panose="020B0604020202020204" pitchFamily="34" charset="0"/>
                <a:ea typeface="Symbol" panose="05050102010706020507" pitchFamily="18" charset="2"/>
                <a:cs typeface="Symbol" panose="05050102010706020507" pitchFamily="18" charset="2"/>
              </a:rPr>
              <a:t> </a:t>
            </a: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hardware.</a:t>
            </a: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900113" marR="511969" lvl="2" indent="-214313" algn="just" defTabSz="685800">
              <a:lnSpc>
                <a:spcPct val="145000"/>
              </a:lnSpc>
              <a:spcBef>
                <a:spcPts val="26"/>
              </a:spcBef>
              <a:buSzPts val="1100"/>
              <a:buFont typeface="Wingdings" panose="05000000000000000000" pitchFamily="2" charset="2"/>
              <a:buChar char="Ø"/>
              <a:tabLst>
                <a:tab pos="828675" algn="l"/>
              </a:tabLst>
            </a:pPr>
            <a:r>
              <a:rPr lang="en-US" sz="1350" dirty="0">
                <a:solidFill>
                  <a:prstClr val="black"/>
                </a:solidFill>
                <a:latin typeface="Arial" panose="020B0604020202020204" pitchFamily="34" charset="0"/>
                <a:ea typeface="Symbol" panose="05050102010706020507" pitchFamily="18" charset="2"/>
                <a:cs typeface="Symbol" panose="05050102010706020507" pitchFamily="18" charset="2"/>
              </a:rPr>
              <a:t>A device driver communicates with the device through a bus or communication sub system.</a:t>
            </a:r>
          </a:p>
          <a:p>
            <a:pPr algn="just" defTabSz="685800">
              <a:defRPr/>
            </a:pPr>
            <a:r>
              <a:rPr lang="en-US" b="1" u="sng" dirty="0">
                <a:solidFill>
                  <a:srgbClr val="4472C4"/>
                </a:solidFill>
                <a:latin typeface="Calibri" panose="020F0502020204030204"/>
              </a:rPr>
              <a:t>Responsibilities</a:t>
            </a:r>
            <a:endParaRPr lang="en-IN" b="1" u="sng" dirty="0">
              <a:solidFill>
                <a:srgbClr val="4472C4"/>
              </a:solidFill>
              <a:latin typeface="Calibri" panose="020F0502020204030204"/>
            </a:endParaRPr>
          </a:p>
          <a:p>
            <a:pPr marL="942975" lvl="2" indent="-257175" defTabSz="685800">
              <a:spcBef>
                <a:spcPts val="491"/>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Initialize devices</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2"/>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Interpreting the commands from the operating</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system</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6"/>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Manage data</a:t>
            </a:r>
            <a:r>
              <a:rPr lang="en-US" sz="1350" spc="-8"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transfers</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2"/>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Accept and process interrupts</a:t>
            </a:r>
            <a:endParaRPr lang="en-IN" sz="1350" spc="-4" dirty="0">
              <a:solidFill>
                <a:prstClr val="black"/>
              </a:solidFill>
              <a:latin typeface="Arial" panose="020B0604020202020204" pitchFamily="34" charset="0"/>
              <a:ea typeface="Arial" panose="020B0604020202020204" pitchFamily="34" charset="0"/>
            </a:endParaRPr>
          </a:p>
          <a:p>
            <a:pPr marL="942975" lvl="2" indent="-257175" defTabSz="685800">
              <a:spcBef>
                <a:spcPts val="472"/>
              </a:spcBef>
              <a:buSzPts val="1100"/>
              <a:buFont typeface="Wingdings" panose="05000000000000000000" pitchFamily="2" charset="2"/>
              <a:buChar char="Ø"/>
              <a:tabLst>
                <a:tab pos="828675" algn="l"/>
              </a:tabLst>
            </a:pPr>
            <a:r>
              <a:rPr lang="en-US" sz="1350" spc="-4" dirty="0">
                <a:solidFill>
                  <a:prstClr val="black"/>
                </a:solidFill>
                <a:latin typeface="Arial" panose="020B0604020202020204" pitchFamily="34" charset="0"/>
                <a:ea typeface="Arial" panose="020B0604020202020204" pitchFamily="34" charset="0"/>
              </a:rPr>
              <a:t>Maintain the integrity of driver and kernel data</a:t>
            </a:r>
            <a:r>
              <a:rPr lang="en-US" sz="1350" spc="-11" dirty="0">
                <a:solidFill>
                  <a:prstClr val="black"/>
                </a:solidFill>
                <a:latin typeface="Arial" panose="020B0604020202020204" pitchFamily="34" charset="0"/>
                <a:ea typeface="Arial" panose="020B0604020202020204" pitchFamily="34" charset="0"/>
              </a:rPr>
              <a:t> </a:t>
            </a:r>
            <a:r>
              <a:rPr lang="en-US" sz="1350" spc="-4" dirty="0">
                <a:solidFill>
                  <a:prstClr val="black"/>
                </a:solidFill>
                <a:latin typeface="Arial" panose="020B0604020202020204" pitchFamily="34" charset="0"/>
                <a:ea typeface="Arial" panose="020B0604020202020204" pitchFamily="34" charset="0"/>
              </a:rPr>
              <a:t>structures</a:t>
            </a:r>
            <a:endParaRPr lang="en-IN" sz="1350" spc="-4" dirty="0">
              <a:solidFill>
                <a:prstClr val="black"/>
              </a:solidFill>
              <a:latin typeface="Arial" panose="020B0604020202020204" pitchFamily="34" charset="0"/>
              <a:ea typeface="Arial" panose="020B0604020202020204" pitchFamily="34" charset="0"/>
            </a:endParaRPr>
          </a:p>
          <a:p>
            <a:pPr marL="900113" marR="511969" lvl="2" indent="-214313" algn="just" defTabSz="685800">
              <a:lnSpc>
                <a:spcPct val="145000"/>
              </a:lnSpc>
              <a:spcBef>
                <a:spcPts val="26"/>
              </a:spcBef>
              <a:buSzPts val="1100"/>
              <a:buFont typeface="Wingdings" panose="05000000000000000000" pitchFamily="2" charset="2"/>
              <a:buChar char="Ø"/>
              <a:tabLst>
                <a:tab pos="828675" algn="l"/>
              </a:tabLst>
            </a:pPr>
            <a:endParaRPr lang="en-US"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685800" marR="511969" lvl="2" algn="just" defTabSz="685800">
              <a:lnSpc>
                <a:spcPct val="145000"/>
              </a:lnSpc>
              <a:spcBef>
                <a:spcPts val="26"/>
              </a:spcBef>
              <a:buSzPts val="1100"/>
              <a:tabLst>
                <a:tab pos="828675" algn="l"/>
              </a:tabLst>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Device Driver</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38568896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634" y="1805002"/>
            <a:ext cx="8444733" cy="3871316"/>
          </a:xfrm>
          <a:prstGeom prst="rect">
            <a:avLst/>
          </a:prstGeom>
          <a:noFill/>
        </p:spPr>
        <p:txBody>
          <a:bodyPr wrap="square" rtlCol="0">
            <a:spAutoFit/>
          </a:bodyPr>
          <a:lstStyle/>
          <a:p>
            <a:pPr algn="just" defTabSz="685800">
              <a:defRPr/>
            </a:pPr>
            <a:endParaRPr lang="en-IN" sz="1350" dirty="0">
              <a:solidFill>
                <a:prstClr val="black"/>
              </a:solidFill>
              <a:latin typeface="Arial" panose="020B0604020202020204" pitchFamily="34" charset="0"/>
              <a:ea typeface="Arial" panose="020B0604020202020204" pitchFamily="34" charset="0"/>
            </a:endParaRPr>
          </a:p>
          <a:p>
            <a:pPr algn="just" defTabSz="685800">
              <a:defRPr/>
            </a:pPr>
            <a:r>
              <a:rPr lang="en-US" b="1" u="sng" dirty="0">
                <a:solidFill>
                  <a:srgbClr val="4472C4"/>
                </a:solidFill>
                <a:latin typeface="Calibri" panose="020F0502020204030204"/>
              </a:rPr>
              <a:t>Two ways of dealing with the device drivers</a:t>
            </a:r>
            <a:endParaRPr lang="en-IN" b="1" u="sng" dirty="0">
              <a:solidFill>
                <a:srgbClr val="4472C4"/>
              </a:solidFill>
              <a:latin typeface="Calibri" panose="020F0502020204030204"/>
            </a:endParaRPr>
          </a:p>
          <a:p>
            <a:pPr marL="557213" marR="513874" lvl="1" indent="-214313" algn="just" defTabSz="685800">
              <a:lnSpc>
                <a:spcPct val="148000"/>
              </a:lnSpc>
              <a:spcBef>
                <a:spcPts val="480"/>
              </a:spcBef>
              <a:buSzPts val="1100"/>
              <a:buFont typeface="Times New Roman" panose="02020603050405020304" pitchFamily="18" charset="0"/>
              <a:buChar char="–"/>
              <a:tabLst>
                <a:tab pos="828675" algn="l"/>
              </a:tabLst>
            </a:pPr>
            <a:r>
              <a:rPr lang="en-US" sz="1350" dirty="0">
                <a:solidFill>
                  <a:prstClr val="black"/>
                </a:solidFill>
                <a:latin typeface="Arial" panose="020B0604020202020204" pitchFamily="34" charset="0"/>
                <a:ea typeface="Times New Roman" panose="02020603050405020304" pitchFamily="18" charset="0"/>
              </a:rPr>
              <a:t>Old way: Driver is part of the operating system, to add a new device driver, the whole OS must have been</a:t>
            </a:r>
            <a:r>
              <a:rPr lang="en-US" sz="1350" spc="4" dirty="0">
                <a:solidFill>
                  <a:prstClr val="black"/>
                </a:solidFill>
                <a:latin typeface="Arial" panose="020B0604020202020204" pitchFamily="34" charset="0"/>
                <a:ea typeface="Times New Roman" panose="02020603050405020304" pitchFamily="18" charset="0"/>
              </a:rPr>
              <a:t> </a:t>
            </a:r>
            <a:r>
              <a:rPr lang="en-US" sz="1350" dirty="0">
                <a:solidFill>
                  <a:prstClr val="black"/>
                </a:solidFill>
                <a:latin typeface="Arial" panose="020B0604020202020204" pitchFamily="34" charset="0"/>
                <a:ea typeface="Times New Roman" panose="02020603050405020304" pitchFamily="18" charset="0"/>
              </a:rPr>
              <a:t>complied</a:t>
            </a:r>
            <a:endParaRPr lang="en-IN" sz="1350" dirty="0">
              <a:solidFill>
                <a:prstClr val="black"/>
              </a:solidFill>
              <a:latin typeface="Arial" panose="020B0604020202020204" pitchFamily="34" charset="0"/>
              <a:ea typeface="Times New Roman" panose="02020603050405020304" pitchFamily="18" charset="0"/>
            </a:endParaRPr>
          </a:p>
          <a:p>
            <a:pPr marL="557213" marR="512445" lvl="1" indent="-214313" algn="just" defTabSz="685800">
              <a:lnSpc>
                <a:spcPct val="150000"/>
              </a:lnSpc>
              <a:spcBef>
                <a:spcPts val="11"/>
              </a:spcBef>
              <a:buSzPts val="1100"/>
              <a:buFont typeface="Times New Roman" panose="02020603050405020304" pitchFamily="18" charset="0"/>
              <a:buChar char="–"/>
              <a:tabLst>
                <a:tab pos="828675" algn="l"/>
              </a:tabLst>
            </a:pPr>
            <a:r>
              <a:rPr lang="en-US" sz="1350" dirty="0">
                <a:solidFill>
                  <a:prstClr val="black"/>
                </a:solidFill>
                <a:latin typeface="Arial" panose="020B0604020202020204" pitchFamily="34" charset="0"/>
                <a:ea typeface="Times New Roman" panose="02020603050405020304" pitchFamily="18" charset="0"/>
              </a:rPr>
              <a:t>Modern way: Drivers installation is allowed without re-compilation of the OS by using reconfigurable device drivers; the OS dynamically binds the OS code to the driver functions.</a:t>
            </a:r>
          </a:p>
          <a:p>
            <a:pPr marL="557213" marR="512445" lvl="1" indent="-214313" algn="just" defTabSz="685800">
              <a:lnSpc>
                <a:spcPct val="150000"/>
              </a:lnSpc>
              <a:spcBef>
                <a:spcPts val="11"/>
              </a:spcBef>
              <a:buSzPts val="1100"/>
              <a:buFont typeface="Times New Roman" panose="02020603050405020304" pitchFamily="18" charset="0"/>
              <a:buChar char="–"/>
              <a:tabLst>
                <a:tab pos="828675" algn="l"/>
              </a:tabLst>
            </a:pPr>
            <a:endParaRPr lang="en-IN" sz="1350" dirty="0">
              <a:solidFill>
                <a:prstClr val="black"/>
              </a:solidFill>
              <a:latin typeface="Arial" panose="020B0604020202020204" pitchFamily="34" charset="0"/>
              <a:ea typeface="Times New Roman" panose="02020603050405020304" pitchFamily="18" charset="0"/>
            </a:endParaRPr>
          </a:p>
          <a:p>
            <a:pPr marL="857250" lvl="2" indent="-171450" algn="just" defTabSz="685800">
              <a:lnSpc>
                <a:spcPts val="1016"/>
              </a:lnSpc>
              <a:buSzPts val="1100"/>
              <a:buFont typeface="Wingdings" panose="05000000000000000000" pitchFamily="2" charset="2"/>
              <a:buChar char="Ø"/>
              <a:tabLst>
                <a:tab pos="1343025" algn="l"/>
              </a:tabLst>
            </a:pPr>
            <a:r>
              <a:rPr lang="en-US" sz="1350" dirty="0">
                <a:solidFill>
                  <a:prstClr val="black"/>
                </a:solidFill>
                <a:latin typeface="Arial" panose="020B0604020202020204" pitchFamily="34" charset="0"/>
              </a:rPr>
              <a:t>A reconfigurable device driver has to have a fixed, standardized API</a:t>
            </a:r>
          </a:p>
          <a:p>
            <a:pPr marL="857250" lvl="2" indent="-171450" algn="just" defTabSz="685800">
              <a:lnSpc>
                <a:spcPts val="1016"/>
              </a:lnSpc>
              <a:buSzPts val="1100"/>
              <a:buFont typeface="Wingdings" panose="05000000000000000000" pitchFamily="2" charset="2"/>
              <a:buChar char="Ø"/>
              <a:tabLst>
                <a:tab pos="1343025" algn="l"/>
              </a:tabLst>
            </a:pPr>
            <a:endParaRPr lang="en-US" sz="1350" dirty="0">
              <a:solidFill>
                <a:prstClr val="black"/>
              </a:solidFill>
              <a:latin typeface="Arial" panose="020B0604020202020204" pitchFamily="34" charset="0"/>
            </a:endParaRPr>
          </a:p>
          <a:p>
            <a:pPr marL="857250" lvl="2" indent="-171450" algn="just" defTabSz="685800">
              <a:lnSpc>
                <a:spcPts val="1016"/>
              </a:lnSpc>
              <a:buSzPts val="1100"/>
              <a:buFont typeface="Wingdings" panose="05000000000000000000" pitchFamily="2" charset="2"/>
              <a:buChar char="Ø"/>
              <a:tabLst>
                <a:tab pos="1343025" algn="l"/>
              </a:tabLst>
            </a:pPr>
            <a:r>
              <a:rPr lang="en-US" sz="1350" dirty="0">
                <a:solidFill>
                  <a:prstClr val="black"/>
                </a:solidFill>
                <a:latin typeface="Arial" panose="020B0604020202020204" pitchFamily="34" charset="0"/>
              </a:rPr>
              <a:t>The Kernel has to provide an interface to the device driver to allocate/de-allocate space for buffers, manipulate tables in the kernel etc.</a:t>
            </a:r>
          </a:p>
          <a:p>
            <a:pPr marL="685800" lvl="2" algn="just" defTabSz="685800">
              <a:lnSpc>
                <a:spcPts val="1016"/>
              </a:lnSpc>
              <a:buSzPts val="1100"/>
              <a:tabLst>
                <a:tab pos="1343025" algn="l"/>
              </a:tabLst>
            </a:pPr>
            <a:endParaRPr lang="en-IN" sz="1350" dirty="0">
              <a:solidFill>
                <a:prstClr val="black"/>
              </a:solidFill>
              <a:latin typeface="Arial" panose="020B0604020202020204" pitchFamily="34" charset="0"/>
            </a:endParaRPr>
          </a:p>
          <a:p>
            <a:pPr marL="685800" marR="511969" lvl="2" algn="just" defTabSz="685800">
              <a:lnSpc>
                <a:spcPct val="145000"/>
              </a:lnSpc>
              <a:spcBef>
                <a:spcPts val="26"/>
              </a:spcBef>
              <a:buSzPts val="1100"/>
              <a:tabLst>
                <a:tab pos="828675" algn="l"/>
              </a:tabLst>
              <a:defRPr/>
            </a:pPr>
            <a:endParaRPr lang="en-US" sz="1350" dirty="0">
              <a:solidFill>
                <a:prstClr val="black"/>
              </a:solidFill>
              <a:latin typeface="Arial" panose="020B0604020202020204" pitchFamily="34" charset="0"/>
            </a:endParaRPr>
          </a:p>
          <a:p>
            <a:pPr marL="685800" marR="511969" lvl="2" algn="just" defTabSz="685800">
              <a:lnSpc>
                <a:spcPct val="145000"/>
              </a:lnSpc>
              <a:spcBef>
                <a:spcPts val="26"/>
              </a:spcBef>
              <a:buSzPts val="1100"/>
              <a:tabLst>
                <a:tab pos="828675" algn="l"/>
              </a:tabLst>
              <a:defRPr/>
            </a:pPr>
            <a:endParaRPr lang="en-IN" sz="1350" dirty="0">
              <a:solidFill>
                <a:prstClr val="black"/>
              </a:solidFill>
              <a:latin typeface="Arial" panose="020B0604020202020204" pitchFamily="34" charset="0"/>
              <a:ea typeface="Symbol" panose="05050102010706020507" pitchFamily="18" charset="2"/>
              <a:cs typeface="Symbol" panose="05050102010706020507" pitchFamily="18" charset="2"/>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sp>
        <p:nvSpPr>
          <p:cNvPr id="3"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Device Driver</a:t>
            </a:r>
            <a:endParaRPr lang="en-IN" b="1" dirty="0"/>
          </a:p>
        </p:txBody>
      </p:sp>
      <p:pic>
        <p:nvPicPr>
          <p:cNvPr id="4" name="Picture 3"/>
          <p:cNvPicPr>
            <a:picLocks noChangeAspect="1"/>
          </p:cNvPicPr>
          <p:nvPr/>
        </p:nvPicPr>
        <p:blipFill>
          <a:blip r:embed="rId2"/>
          <a:stretch>
            <a:fillRect/>
          </a:stretch>
        </p:blipFill>
        <p:spPr>
          <a:xfrm>
            <a:off x="251520" y="37433"/>
            <a:ext cx="1188823" cy="938865"/>
          </a:xfrm>
          <a:prstGeom prst="rect">
            <a:avLst/>
          </a:prstGeom>
        </p:spPr>
      </p:pic>
    </p:spTree>
    <p:extLst>
      <p:ext uri="{BB962C8B-B14F-4D97-AF65-F5344CB8AC3E}">
        <p14:creationId xmlns:p14="http://schemas.microsoft.com/office/powerpoint/2010/main" val="15108223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73" y="1797858"/>
            <a:ext cx="8444733" cy="1082989"/>
          </a:xfrm>
          <a:prstGeom prst="rect">
            <a:avLst/>
          </a:prstGeom>
          <a:noFill/>
        </p:spPr>
        <p:txBody>
          <a:bodyPr wrap="square" rtlCol="0">
            <a:spAutoFit/>
          </a:bodyPr>
          <a:lstStyle/>
          <a:p>
            <a:pPr algn="just" defTabSz="685800">
              <a:defRPr/>
            </a:pPr>
            <a:r>
              <a:rPr lang="en-IN" b="1" u="sng" dirty="0">
                <a:solidFill>
                  <a:srgbClr val="4472C4"/>
                </a:solidFill>
                <a:latin typeface="Calibri" panose="020F0502020204030204"/>
              </a:rPr>
              <a:t>Reconfigurable device drivers</a:t>
            </a:r>
          </a:p>
          <a:p>
            <a:pPr marL="257175" indent="-257175" algn="just" defTabSz="685800">
              <a:buFont typeface="Wingdings" panose="05000000000000000000" pitchFamily="2" charset="2"/>
              <a:buChar char="Ø"/>
              <a:defRPr/>
            </a:pPr>
            <a:endParaRPr lang="en-IN" b="1" u="sng" dirty="0">
              <a:solidFill>
                <a:srgbClr val="4472C4"/>
              </a:solidFill>
              <a:latin typeface="Calibri" panose="020F0502020204030204"/>
            </a:endParaRPr>
          </a:p>
          <a:p>
            <a:pPr marL="342900" marR="511969" lvl="1" defTabSz="685800">
              <a:lnSpc>
                <a:spcPct val="150000"/>
              </a:lnSpc>
              <a:spcBef>
                <a:spcPts val="469"/>
              </a:spcBef>
              <a:buSzPts val="1100"/>
              <a:tabLst>
                <a:tab pos="485775" algn="l"/>
              </a:tabLst>
              <a:defRPr/>
            </a:pPr>
            <a:endParaRPr lang="en-IN" dirty="0">
              <a:solidFill>
                <a:prstClr val="black"/>
              </a:solidFill>
              <a:latin typeface="Calibri" panose="020F0502020204030204"/>
            </a:endParaRPr>
          </a:p>
        </p:txBody>
      </p:sp>
      <p:pic>
        <p:nvPicPr>
          <p:cNvPr id="14" name="Picture 13">
            <a:extLst>
              <a:ext uri="{FF2B5EF4-FFF2-40B4-BE49-F238E27FC236}">
                <a16:creationId xmlns="" xmlns:a16="http://schemas.microsoft.com/office/drawing/2014/main" id="{CE8A3D4E-376D-421E-B748-F26E41438EBB}"/>
              </a:ext>
            </a:extLst>
          </p:cNvPr>
          <p:cNvPicPr>
            <a:picLocks noChangeAspect="1"/>
          </p:cNvPicPr>
          <p:nvPr/>
        </p:nvPicPr>
        <p:blipFill>
          <a:blip r:embed="rId2"/>
          <a:stretch>
            <a:fillRect/>
          </a:stretch>
        </p:blipFill>
        <p:spPr>
          <a:xfrm>
            <a:off x="1521619" y="2348214"/>
            <a:ext cx="5729287" cy="2973880"/>
          </a:xfrm>
          <a:prstGeom prst="rect">
            <a:avLst/>
          </a:prstGeom>
        </p:spPr>
      </p:pic>
      <p:sp>
        <p:nvSpPr>
          <p:cNvPr id="4" name="Title 1"/>
          <p:cNvSpPr txBox="1">
            <a:spLocks/>
          </p:cNvSpPr>
          <p:nvPr/>
        </p:nvSpPr>
        <p:spPr>
          <a:xfrm>
            <a:off x="957263" y="0"/>
            <a:ext cx="7886700" cy="1325563"/>
          </a:xfrm>
          <a:prstGeom prst="rect">
            <a:avLst/>
          </a:prstGeom>
          <a:solidFill>
            <a:schemeClr val="bg1"/>
          </a:solidFill>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b="1" dirty="0" smtClean="0"/>
              <a:t>Device Driver</a:t>
            </a:r>
            <a:endParaRPr lang="en-IN" b="1" dirty="0"/>
          </a:p>
        </p:txBody>
      </p:sp>
      <p:pic>
        <p:nvPicPr>
          <p:cNvPr id="5" name="Picture 4"/>
          <p:cNvPicPr>
            <a:picLocks noChangeAspect="1"/>
          </p:cNvPicPr>
          <p:nvPr/>
        </p:nvPicPr>
        <p:blipFill>
          <a:blip r:embed="rId3"/>
          <a:stretch>
            <a:fillRect/>
          </a:stretch>
        </p:blipFill>
        <p:spPr>
          <a:xfrm>
            <a:off x="251520" y="37433"/>
            <a:ext cx="1188823" cy="938865"/>
          </a:xfrm>
          <a:prstGeom prst="rect">
            <a:avLst/>
          </a:prstGeom>
        </p:spPr>
      </p:pic>
    </p:spTree>
    <p:extLst>
      <p:ext uri="{BB962C8B-B14F-4D97-AF65-F5344CB8AC3E}">
        <p14:creationId xmlns:p14="http://schemas.microsoft.com/office/powerpoint/2010/main" val="221948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2848</TotalTime>
  <Words>4332</Words>
  <Application>Microsoft Office PowerPoint</Application>
  <PresentationFormat>On-screen Show (4:3)</PresentationFormat>
  <Paragraphs>595</Paragraphs>
  <Slides>103</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103</vt:i4>
      </vt:variant>
    </vt:vector>
  </HeadingPairs>
  <TitlesOfParts>
    <vt:vector size="116" baseType="lpstr">
      <vt:lpstr>Arial</vt:lpstr>
      <vt:lpstr>Arial</vt:lpstr>
      <vt:lpstr>Calibri</vt:lpstr>
      <vt:lpstr>Calibri Light</vt:lpstr>
      <vt:lpstr>Courier New</vt:lpstr>
      <vt:lpstr>noto sans</vt:lpstr>
      <vt:lpstr>Roboto</vt:lpstr>
      <vt:lpstr>Symbol</vt:lpstr>
      <vt:lpstr>Times New Roman</vt:lpstr>
      <vt:lpstr>Wingdings</vt:lpstr>
      <vt:lpstr>Office Theme</vt:lpstr>
      <vt:lpstr>1_Office Theme</vt:lpstr>
      <vt:lpstr>2_Office Theme</vt:lpstr>
      <vt:lpstr>SCS1501 - OPERATING SYSTEM</vt:lpstr>
      <vt:lpstr>PowerPoint Presentation</vt:lpstr>
      <vt:lpstr>PowerPoint Presentation</vt:lpstr>
      <vt:lpstr>PowerPoint Presentation</vt:lpstr>
      <vt:lpstr>INTRODUCTION TO OS</vt:lpstr>
      <vt:lpstr>INTRODUCTION TO OS</vt:lpstr>
      <vt:lpstr>GOALS OF OPERATING SYSTEM </vt:lpstr>
      <vt:lpstr>FUNCTIONS OF OPERATING SYSTEM / SYSTEM COMPONENTS</vt:lpstr>
      <vt:lpstr>MEMORY MANAGEMENT</vt:lpstr>
      <vt:lpstr>PROCESSOR MANAGEMENT</vt:lpstr>
      <vt:lpstr>DEVICE MANAGEMENT</vt:lpstr>
      <vt:lpstr>FILE MANAGEMENT</vt:lpstr>
      <vt:lpstr>I/O SYSTEM MANAGEMENT</vt:lpstr>
      <vt:lpstr>SECONDARY STORAGE MANAGEMENT</vt:lpstr>
      <vt:lpstr>NETWORKING</vt:lpstr>
      <vt:lpstr>PROTECTION SYSTEM</vt:lpstr>
      <vt:lpstr>COMMAND INTERPRETER SYSTEM</vt:lpstr>
      <vt:lpstr>CLASSIFICATION OF OPERATING SYSTEM</vt:lpstr>
      <vt:lpstr>OPERATING SYSTEM STRUCTURES</vt:lpstr>
      <vt:lpstr>MS – DOS Structure</vt:lpstr>
      <vt:lpstr>LAYERED STRUCTURE</vt:lpstr>
      <vt:lpstr>PowerPoint Presentation</vt:lpstr>
      <vt:lpstr>UNIX STRUCTURE</vt:lpstr>
      <vt:lpstr>UNIX</vt:lpstr>
      <vt:lpstr>VIRTUAL MACHINE</vt:lpstr>
      <vt:lpstr>VIRTUAL MACHINE</vt:lpstr>
      <vt:lpstr>OPERATING SYSTEM SERVICES</vt:lpstr>
      <vt:lpstr>  OPERATING SYSTEM SERVICES</vt:lpstr>
      <vt:lpstr>SYSTEM CALLS</vt:lpstr>
      <vt:lpstr> SYSTEM CALLS</vt:lpstr>
      <vt:lpstr>PowerPoint Presentation</vt:lpstr>
      <vt:lpstr>PowerPoint Presentation</vt:lpstr>
      <vt:lpstr>Standard C Library Example</vt:lpstr>
      <vt:lpstr>PowerPoint Presentation</vt:lpstr>
      <vt:lpstr>Passing of parameters as a table </vt:lpstr>
      <vt:lpstr>TYPES OF SYSTEM CALLS</vt:lpstr>
      <vt:lpstr>Types of System Calls</vt:lpstr>
      <vt:lpstr>Types of System Calls (Cont.)</vt:lpstr>
      <vt:lpstr>Examples of Windows and Unix System Calls</vt:lpstr>
      <vt:lpstr>PowerPoint Presentation</vt:lpstr>
      <vt:lpstr>Sections of a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SCS1301 - OPERATING SYSTEM</dc:title>
  <dc:creator>Windows User</dc:creator>
  <cp:lastModifiedBy>Suganiya Murugan</cp:lastModifiedBy>
  <cp:revision>81</cp:revision>
  <dcterms:created xsi:type="dcterms:W3CDTF">2020-07-21T04:00:18Z</dcterms:created>
  <dcterms:modified xsi:type="dcterms:W3CDTF">2021-08-31T03:58:47Z</dcterms:modified>
</cp:coreProperties>
</file>